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295" r:id="rId6"/>
    <p:sldId id="291" r:id="rId7"/>
    <p:sldId id="283" r:id="rId8"/>
    <p:sldId id="279" r:id="rId9"/>
    <p:sldId id="281" r:id="rId10"/>
    <p:sldId id="296" r:id="rId11"/>
    <p:sldId id="273" r:id="rId12"/>
    <p:sldId id="278" r:id="rId13"/>
    <p:sldId id="288" r:id="rId14"/>
    <p:sldId id="1398" r:id="rId15"/>
    <p:sldId id="285" r:id="rId16"/>
    <p:sldId id="312" r:id="rId17"/>
    <p:sldId id="274" r:id="rId18"/>
    <p:sldId id="275" r:id="rId19"/>
    <p:sldId id="1396" r:id="rId20"/>
    <p:sldId id="282" r:id="rId21"/>
    <p:sldId id="58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6507AB-5418-543D-A5DA-3078DF6B3E72}" name="Niamh Macelvogue" initials="NM" userId="S::niamh.macelvogue@nalc.gov.uk::0afafb73-2fb0-421c-887f-3687587045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9B"/>
    <a:srgbClr val="0A3C53"/>
    <a:srgbClr val="E202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70"/>
    <p:restoredTop sz="91463"/>
  </p:normalViewPr>
  <p:slideViewPr>
    <p:cSldViewPr snapToGrid="0">
      <p:cViewPr varScale="1">
        <p:scale>
          <a:sx n="87" d="100"/>
          <a:sy n="87" d="100"/>
        </p:scale>
        <p:origin x="29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AAC159-3AF6-3B4F-BE12-681CE708448A}" type="datetimeFigureOut">
              <a:rPr lang="en-GB" smtClean="0"/>
              <a:t>28/11/2025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BC80FC-F3E4-C34A-BEB5-CE79A5A3A989}" type="slidenum">
              <a:rPr lang="en-GB" smtClean="0"/>
              <a:t>‹#›</a:t>
            </a:fld>
            <a:endParaRPr lang="en-GB" dirty="0"/>
          </a:p>
        </p:txBody>
      </p:sp>
    </p:spTree>
    <p:extLst>
      <p:ext uri="{BB962C8B-B14F-4D97-AF65-F5344CB8AC3E}">
        <p14:creationId xmlns:p14="http://schemas.microsoft.com/office/powerpoint/2010/main" val="3562696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BC80FC-F3E4-C34A-BEB5-CE79A5A3A989}" type="slidenum">
              <a:rPr lang="en-GB" smtClean="0"/>
              <a:t>1</a:t>
            </a:fld>
            <a:endParaRPr lang="en-GB" dirty="0"/>
          </a:p>
        </p:txBody>
      </p:sp>
    </p:spTree>
    <p:extLst>
      <p:ext uri="{BB962C8B-B14F-4D97-AF65-F5344CB8AC3E}">
        <p14:creationId xmlns:p14="http://schemas.microsoft.com/office/powerpoint/2010/main" val="2209801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B1DB0-4E85-4341-AC15-48EEBFBB64B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3BF1E6F-F63B-F642-BCAB-D6A8A89E4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104645C-811C-BE43-8817-BC2A87EC2767}"/>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5" name="Footer Placeholder 4">
            <a:extLst>
              <a:ext uri="{FF2B5EF4-FFF2-40B4-BE49-F238E27FC236}">
                <a16:creationId xmlns:a16="http://schemas.microsoft.com/office/drawing/2014/main" id="{A629B3FA-A7A5-5F49-B5A0-56BC8886CE3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4F97A1B-48B7-5F49-9869-75D9DE10A5AB}"/>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277303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CE3C2-CA39-F442-BF4D-B5924FD5A8E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7AE8829-A02C-C447-A389-ED6CCA13057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861E4CD-A065-FE4B-A6DD-E5D34E5A656F}"/>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5" name="Footer Placeholder 4">
            <a:extLst>
              <a:ext uri="{FF2B5EF4-FFF2-40B4-BE49-F238E27FC236}">
                <a16:creationId xmlns:a16="http://schemas.microsoft.com/office/drawing/2014/main" id="{3AAE5251-930F-DF42-9C4A-937128CBDF7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BACFB15-E4AF-E54B-AA3B-BCE458CA8AE0}"/>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676816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6742-DE9C-1044-BC8B-75108278354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83F1954-B38C-B64B-9F75-5424B1F8CB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0B83837-DF44-154C-9D0B-2F88E7BA53DC}"/>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5" name="Footer Placeholder 4">
            <a:extLst>
              <a:ext uri="{FF2B5EF4-FFF2-40B4-BE49-F238E27FC236}">
                <a16:creationId xmlns:a16="http://schemas.microsoft.com/office/drawing/2014/main" id="{73CF573A-184C-B449-83A3-96DA9BE77E8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74F0213-6D3E-824B-985D-2498DDEA75AF}"/>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287521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971C-DAA7-1B42-886B-A2B6DA50642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D1F96A5-B701-1A47-88AF-84FC3B738F3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BB3C66B-23DE-D24C-AEBE-8782E2F292F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503955C-88DC-BD4C-AA0A-2C41FBF724B9}"/>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6" name="Footer Placeholder 5">
            <a:extLst>
              <a:ext uri="{FF2B5EF4-FFF2-40B4-BE49-F238E27FC236}">
                <a16:creationId xmlns:a16="http://schemas.microsoft.com/office/drawing/2014/main" id="{1D5B294B-E09B-024D-90EF-AFBDDBFDEAA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492B418-0EC9-9F4B-946B-33D7ADB5FDDC}"/>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4049292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7EA0-68AD-3742-9860-FEC9013010B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FEB4DA0-0D29-1A44-8A9E-17B4819E07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8CD7E9D-775E-974D-80FC-3989F629ED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E254BD8-85E9-4842-A17D-9F71478DE3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BAB6BE8-649F-C544-91A1-D7614A0602D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FE646BC-69E8-6C43-89C2-9B165BF362FF}"/>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8" name="Footer Placeholder 7">
            <a:extLst>
              <a:ext uri="{FF2B5EF4-FFF2-40B4-BE49-F238E27FC236}">
                <a16:creationId xmlns:a16="http://schemas.microsoft.com/office/drawing/2014/main" id="{6135F557-067F-0340-9D58-C5140D97D96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7757B9F-4DAA-1044-81F9-94F3784D6444}"/>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2181761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7FAE-7EB1-BA47-9D11-FAA913C711B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F021EDA-6B1A-D447-8C8F-C8E5B85A04C3}"/>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4" name="Footer Placeholder 3">
            <a:extLst>
              <a:ext uri="{FF2B5EF4-FFF2-40B4-BE49-F238E27FC236}">
                <a16:creationId xmlns:a16="http://schemas.microsoft.com/office/drawing/2014/main" id="{394DF1BB-D95E-9D44-8ABD-7EB4C32C86C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8ACD503-48CD-5C4B-B31A-90580F21F184}"/>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3629895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031D97-CD4B-9543-98DA-3329E7BBE7EF}"/>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3" name="Footer Placeholder 2">
            <a:extLst>
              <a:ext uri="{FF2B5EF4-FFF2-40B4-BE49-F238E27FC236}">
                <a16:creationId xmlns:a16="http://schemas.microsoft.com/office/drawing/2014/main" id="{9FF8332C-68AF-8F42-8C5D-A62CBB909B13}"/>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6C1B87DA-B75E-424B-8040-1103397150E9}"/>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266473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CB49-7AC1-BF4C-8949-2B592EAE0E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436BC4C-DEA0-5546-AF80-C41D8DA742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03347B8-67FF-F842-8495-A988201F93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305C0A-C3FA-474C-B09A-C34CD54405F4}"/>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6" name="Footer Placeholder 5">
            <a:extLst>
              <a:ext uri="{FF2B5EF4-FFF2-40B4-BE49-F238E27FC236}">
                <a16:creationId xmlns:a16="http://schemas.microsoft.com/office/drawing/2014/main" id="{5980A86E-37F2-A541-B609-6202695BC44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1095042-2B4E-3C40-8C7F-F7E7D48B4489}"/>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373571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5DFF0-BF5F-384B-8D0D-60572DF1D7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5546E70-BA01-734D-89E2-29BA0DB226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593C34B-0C72-764C-8AA7-F377C17EC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498BA27-4083-8247-A175-32AE2DA351B4}"/>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6" name="Footer Placeholder 5">
            <a:extLst>
              <a:ext uri="{FF2B5EF4-FFF2-40B4-BE49-F238E27FC236}">
                <a16:creationId xmlns:a16="http://schemas.microsoft.com/office/drawing/2014/main" id="{664EEEAE-2E4C-A14B-BCFD-FF0E23328F1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FE231CD-9B31-9042-BCD9-87857975CCC3}"/>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4061055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5F269-A1E2-3440-BFA2-114E1CC43A5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5A9131B-D20D-7E44-B924-70C3AAE45A3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3F38330-6A13-A241-AD96-A42233343B8B}"/>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5" name="Footer Placeholder 4">
            <a:extLst>
              <a:ext uri="{FF2B5EF4-FFF2-40B4-BE49-F238E27FC236}">
                <a16:creationId xmlns:a16="http://schemas.microsoft.com/office/drawing/2014/main" id="{115BE767-D088-4440-B2CD-3790166DD94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9EFA56F-26B3-004F-815C-58F3040D25D6}"/>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3740583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9D70C2-8CB5-504F-A1F9-DEC9BB8D4A9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6044045-43E0-1147-9E35-640B5C07CAC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4F95AB2-5B75-6841-B8B3-807A040F5BD9}"/>
              </a:ext>
            </a:extLst>
          </p:cNvPr>
          <p:cNvSpPr>
            <a:spLocks noGrp="1"/>
          </p:cNvSpPr>
          <p:nvPr>
            <p:ph type="dt" sz="half" idx="10"/>
          </p:nvPr>
        </p:nvSpPr>
        <p:spPr/>
        <p:txBody>
          <a:bodyPr/>
          <a:lstStyle/>
          <a:p>
            <a:fld id="{53BB5C14-7271-CB4A-8579-57DB3F2F2878}" type="datetimeFigureOut">
              <a:rPr lang="en-GB" smtClean="0"/>
              <a:t>28/11/2025</a:t>
            </a:fld>
            <a:endParaRPr lang="en-GB" dirty="0"/>
          </a:p>
        </p:txBody>
      </p:sp>
      <p:sp>
        <p:nvSpPr>
          <p:cNvPr id="5" name="Footer Placeholder 4">
            <a:extLst>
              <a:ext uri="{FF2B5EF4-FFF2-40B4-BE49-F238E27FC236}">
                <a16:creationId xmlns:a16="http://schemas.microsoft.com/office/drawing/2014/main" id="{664D58E0-51F4-A04F-A712-048AECFC966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7AB26AB-E229-3544-AF27-175B7BF5C81A}"/>
              </a:ext>
            </a:extLst>
          </p:cNvPr>
          <p:cNvSpPr>
            <a:spLocks noGrp="1"/>
          </p:cNvSpPr>
          <p:nvPr>
            <p:ph type="sldNum" sz="quarter" idx="12"/>
          </p:nvPr>
        </p:nvSpPr>
        <p:spPr/>
        <p:txBody>
          <a:bodyPr/>
          <a:lstStyle/>
          <a:p>
            <a:fld id="{53185417-1DDF-0846-9A25-969452405B09}" type="slidenum">
              <a:rPr lang="en-GB" smtClean="0"/>
              <a:t>‹#›</a:t>
            </a:fld>
            <a:endParaRPr lang="en-GB" dirty="0"/>
          </a:p>
        </p:txBody>
      </p:sp>
    </p:spTree>
    <p:extLst>
      <p:ext uri="{BB962C8B-B14F-4D97-AF65-F5344CB8AC3E}">
        <p14:creationId xmlns:p14="http://schemas.microsoft.com/office/powerpoint/2010/main" val="1409724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pic>
        <p:nvPicPr>
          <p:cNvPr id="3" name="Picture 2" descr="Solo Sea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21166" y="5861050"/>
            <a:ext cx="2370834" cy="1003300"/>
          </a:xfrm>
          <a:prstGeom prst="rect">
            <a:avLst/>
          </a:prstGeom>
        </p:spPr>
      </p:pic>
      <p:sp>
        <p:nvSpPr>
          <p:cNvPr id="6" name="Text Placeholder 5"/>
          <p:cNvSpPr>
            <a:spLocks noGrp="1"/>
          </p:cNvSpPr>
          <p:nvPr>
            <p:ph type="body" sz="quarter" idx="10" hasCustomPrompt="1"/>
          </p:nvPr>
        </p:nvSpPr>
        <p:spPr>
          <a:xfrm>
            <a:off x="458197" y="352790"/>
            <a:ext cx="11295530" cy="988066"/>
          </a:xfrm>
          <a:prstGeom prst="rect">
            <a:avLst/>
          </a:prstGeom>
        </p:spPr>
        <p:txBody>
          <a:bodyPr vert="horz"/>
          <a:lstStyle>
            <a:lvl1pPr marL="0" indent="0">
              <a:buNone/>
              <a:defRPr sz="2800" b="0" i="0">
                <a:solidFill>
                  <a:srgbClr val="12798C"/>
                </a:solidFill>
                <a:latin typeface="Gotham Bold"/>
                <a:cs typeface="Gotham Bold"/>
              </a:defRPr>
            </a:lvl1pPr>
          </a:lstStyle>
          <a:p>
            <a:pPr lvl="0"/>
            <a:r>
              <a:rPr lang="en-US"/>
              <a:t>HEADING &lt;GOTHAM BOLD, UPPERCASE, NALC TEAL, 28PTS, LEFT ALIGN&gt;</a:t>
            </a:r>
          </a:p>
        </p:txBody>
      </p:sp>
      <p:sp>
        <p:nvSpPr>
          <p:cNvPr id="8" name="Text Placeholder 7"/>
          <p:cNvSpPr>
            <a:spLocks noGrp="1"/>
          </p:cNvSpPr>
          <p:nvPr>
            <p:ph type="body" sz="quarter" idx="11" hasCustomPrompt="1"/>
          </p:nvPr>
        </p:nvSpPr>
        <p:spPr>
          <a:xfrm>
            <a:off x="458197" y="1741488"/>
            <a:ext cx="11295530" cy="4119562"/>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latin typeface="Gotham Book"/>
                <a:cs typeface="Gotham Book"/>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Copy &lt;Gotham Book, lowercase, black 20pts, left align, maximum 13 lines</a:t>
            </a:r>
          </a:p>
        </p:txBody>
      </p:sp>
    </p:spTree>
    <p:extLst>
      <p:ext uri="{BB962C8B-B14F-4D97-AF65-F5344CB8AC3E}">
        <p14:creationId xmlns:p14="http://schemas.microsoft.com/office/powerpoint/2010/main" val="1877581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7DB58D-B7E7-1D44-83E4-15043634E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FCC4C43-3914-5642-9542-B7F75A8BBF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E8915FB-C20C-E24C-A3D7-AECAAEC02A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BB5C14-7271-CB4A-8579-57DB3F2F2878}" type="datetimeFigureOut">
              <a:rPr lang="en-GB" smtClean="0"/>
              <a:t>28/11/2025</a:t>
            </a:fld>
            <a:endParaRPr lang="en-GB" dirty="0"/>
          </a:p>
        </p:txBody>
      </p:sp>
      <p:sp>
        <p:nvSpPr>
          <p:cNvPr id="5" name="Footer Placeholder 4">
            <a:extLst>
              <a:ext uri="{FF2B5EF4-FFF2-40B4-BE49-F238E27FC236}">
                <a16:creationId xmlns:a16="http://schemas.microsoft.com/office/drawing/2014/main" id="{6E3D83A7-B958-B849-8218-0C4759723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D0500B95-1DE3-994A-BB1C-C4239E3F7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85417-1DDF-0846-9A25-969452405B09}" type="slidenum">
              <a:rPr lang="en-GB" smtClean="0"/>
              <a:t>‹#›</a:t>
            </a:fld>
            <a:endParaRPr lang="en-GB" dirty="0"/>
          </a:p>
        </p:txBody>
      </p:sp>
    </p:spTree>
    <p:extLst>
      <p:ext uri="{BB962C8B-B14F-4D97-AF65-F5344CB8AC3E}">
        <p14:creationId xmlns:p14="http://schemas.microsoft.com/office/powerpoint/2010/main" val="224434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nalc.gov.uk/"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6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AEA0E-652A-894B-BE90-79AFE5B3B5D2}"/>
              </a:ext>
            </a:extLst>
          </p:cNvPr>
          <p:cNvSpPr>
            <a:spLocks noGrp="1"/>
          </p:cNvSpPr>
          <p:nvPr>
            <p:ph type="ctrTitle"/>
          </p:nvPr>
        </p:nvSpPr>
        <p:spPr>
          <a:xfrm>
            <a:off x="874655" y="1178464"/>
            <a:ext cx="10889620" cy="2124441"/>
          </a:xfrm>
        </p:spPr>
        <p:txBody>
          <a:bodyPr>
            <a:noAutofit/>
          </a:bodyPr>
          <a:lstStyle/>
          <a:p>
            <a:pPr algn="l"/>
            <a:r>
              <a:rPr lang="en-GB" b="1" dirty="0">
                <a:solidFill>
                  <a:schemeClr val="bg1"/>
                </a:solidFill>
                <a:latin typeface="Gotham Bold" pitchFamily="2" charset="0"/>
              </a:rPr>
              <a:t>East and West Sussex   Associations of Local Councils </a:t>
            </a:r>
            <a:endParaRPr lang="en-GB" sz="5500" b="1" dirty="0">
              <a:solidFill>
                <a:schemeClr val="bg1"/>
              </a:solidFill>
              <a:latin typeface="Gotham Bold" pitchFamily="2" charset="0"/>
            </a:endParaRPr>
          </a:p>
        </p:txBody>
      </p:sp>
      <p:sp>
        <p:nvSpPr>
          <p:cNvPr id="3" name="Subtitle 2">
            <a:extLst>
              <a:ext uri="{FF2B5EF4-FFF2-40B4-BE49-F238E27FC236}">
                <a16:creationId xmlns:a16="http://schemas.microsoft.com/office/drawing/2014/main" id="{C08188D7-456D-5641-966C-0C25240EB9F7}"/>
              </a:ext>
            </a:extLst>
          </p:cNvPr>
          <p:cNvSpPr>
            <a:spLocks noGrp="1"/>
          </p:cNvSpPr>
          <p:nvPr>
            <p:ph type="subTitle" idx="1"/>
          </p:nvPr>
        </p:nvSpPr>
        <p:spPr>
          <a:xfrm>
            <a:off x="673097" y="4388098"/>
            <a:ext cx="9144000" cy="1371657"/>
          </a:xfrm>
        </p:spPr>
        <p:txBody>
          <a:bodyPr>
            <a:normAutofit/>
          </a:bodyPr>
          <a:lstStyle/>
          <a:p>
            <a:pPr algn="l"/>
            <a:r>
              <a:rPr lang="en-GB" sz="3200" dirty="0">
                <a:solidFill>
                  <a:schemeClr val="bg1"/>
                </a:solidFill>
                <a:latin typeface="Gotham Book" pitchFamily="2" charset="0"/>
              </a:rPr>
              <a:t>Jonathan Owen, chief executive</a:t>
            </a:r>
          </a:p>
          <a:p>
            <a:pPr algn="l"/>
            <a:r>
              <a:rPr lang="en-GB" sz="3200" dirty="0">
                <a:solidFill>
                  <a:schemeClr val="bg1"/>
                </a:solidFill>
                <a:latin typeface="Gotham Book" pitchFamily="2" charset="0"/>
              </a:rPr>
              <a:t>November 2025</a:t>
            </a:r>
          </a:p>
        </p:txBody>
      </p:sp>
      <p:pic>
        <p:nvPicPr>
          <p:cNvPr id="5" name="Picture 4">
            <a:extLst>
              <a:ext uri="{FF2B5EF4-FFF2-40B4-BE49-F238E27FC236}">
                <a16:creationId xmlns:a16="http://schemas.microsoft.com/office/drawing/2014/main" id="{CB15C7AD-4B14-0748-9307-A8F40E4DBEF7}"/>
              </a:ext>
            </a:extLst>
          </p:cNvPr>
          <p:cNvPicPr>
            <a:picLocks noChangeAspect="1"/>
          </p:cNvPicPr>
          <p:nvPr/>
        </p:nvPicPr>
        <p:blipFill>
          <a:blip r:embed="rId3"/>
          <a:stretch>
            <a:fillRect/>
          </a:stretch>
        </p:blipFill>
        <p:spPr>
          <a:xfrm>
            <a:off x="10366696" y="5759755"/>
            <a:ext cx="1722242" cy="971768"/>
          </a:xfrm>
          <a:prstGeom prst="rect">
            <a:avLst/>
          </a:prstGeom>
        </p:spPr>
      </p:pic>
    </p:spTree>
    <p:extLst>
      <p:ext uri="{BB962C8B-B14F-4D97-AF65-F5344CB8AC3E}">
        <p14:creationId xmlns:p14="http://schemas.microsoft.com/office/powerpoint/2010/main" val="96697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2BDA0F-14E7-4D55-DB56-309E1B5AAEE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62814EF-3101-B74A-3941-AFD86F216640}"/>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1E672C95-69DF-14B7-0AF4-12855E386F6E}"/>
              </a:ext>
            </a:extLst>
          </p:cNvPr>
          <p:cNvSpPr>
            <a:spLocks noGrp="1"/>
          </p:cNvSpPr>
          <p:nvPr>
            <p:ph type="ctrTitle"/>
          </p:nvPr>
        </p:nvSpPr>
        <p:spPr>
          <a:xfrm>
            <a:off x="501693" y="562247"/>
            <a:ext cx="10158733" cy="954187"/>
          </a:xfrm>
        </p:spPr>
        <p:txBody>
          <a:bodyPr>
            <a:normAutofit/>
          </a:bodyPr>
          <a:lstStyle/>
          <a:p>
            <a:pPr algn="l"/>
            <a:r>
              <a:rPr lang="en-US" b="1" dirty="0">
                <a:solidFill>
                  <a:srgbClr val="00869B"/>
                </a:solidFill>
                <a:latin typeface="Gotham Bold" pitchFamily="2" charset="0"/>
              </a:rPr>
              <a:t>O</a:t>
            </a:r>
            <a:r>
              <a:rPr lang="en-GB" b="1" dirty="0">
                <a:solidFill>
                  <a:srgbClr val="00869B"/>
                </a:solidFill>
                <a:latin typeface="Gotham Bold" pitchFamily="2" charset="0"/>
              </a:rPr>
              <a:t>pportunity Knocks!</a:t>
            </a:r>
          </a:p>
        </p:txBody>
      </p:sp>
      <p:sp>
        <p:nvSpPr>
          <p:cNvPr id="10" name="TextBox 9">
            <a:extLst>
              <a:ext uri="{FF2B5EF4-FFF2-40B4-BE49-F238E27FC236}">
                <a16:creationId xmlns:a16="http://schemas.microsoft.com/office/drawing/2014/main" id="{61305DE2-B9B7-82B6-44FF-2BAEF664729E}"/>
              </a:ext>
            </a:extLst>
          </p:cNvPr>
          <p:cNvSpPr txBox="1"/>
          <p:nvPr/>
        </p:nvSpPr>
        <p:spPr>
          <a:xfrm>
            <a:off x="501693" y="1718910"/>
            <a:ext cx="10515600" cy="5386090"/>
          </a:xfrm>
          <a:prstGeom prst="rect">
            <a:avLst/>
          </a:prstGeom>
          <a:noFill/>
        </p:spPr>
        <p:txBody>
          <a:bodyPr wrap="square" lIns="91440" tIns="45720" rIns="91440" bIns="45720" rtlCol="0" anchor="t">
            <a:spAutoFit/>
          </a:bodyPr>
          <a:lstStyle/>
          <a:p>
            <a:r>
              <a:rPr lang="en-GB" sz="2400" dirty="0">
                <a:solidFill>
                  <a:srgbClr val="000000"/>
                </a:solidFill>
                <a:latin typeface="Gotham Book" pitchFamily="2" charset="0"/>
                <a:ea typeface="Aptos" panose="020B0004020202020204" pitchFamily="34" charset="0"/>
                <a:cs typeface="Aptos" panose="020B0004020202020204" pitchFamily="34" charset="0"/>
              </a:rPr>
              <a:t>Devolution is a “very interesting opportunity “ for local councils. The government has “started on a process of working out their role in this new model” with NALC. Ministers very keen on developing the role of community councils, “so they definitely have a role to play in this new system.” The other exciting opportunity is for community councillors who will be able to drive forward local issues, working with just one tier of principal authorities. “there are great opportunities for both town and parish councils and community councillors.” – Baroness Sharon Taylor</a:t>
            </a:r>
          </a:p>
          <a:p>
            <a:endParaRPr lang="en-GB" sz="2400" dirty="0">
              <a:solidFill>
                <a:srgbClr val="000000"/>
              </a:solidFill>
              <a:latin typeface="Gotham Book" pitchFamily="2" charset="0"/>
              <a:ea typeface="Aptos" panose="020B0004020202020204" pitchFamily="34" charset="0"/>
              <a:cs typeface="Aptos" panose="020B0004020202020204" pitchFamily="34" charset="0"/>
            </a:endParaRPr>
          </a:p>
          <a:p>
            <a:r>
              <a:rPr lang="en-GB" sz="2400" dirty="0">
                <a:solidFill>
                  <a:srgbClr val="000000"/>
                </a:solidFill>
                <a:latin typeface="Gotham Book" pitchFamily="2" charset="0"/>
                <a:ea typeface="Aptos" panose="020B0004020202020204" pitchFamily="34" charset="0"/>
                <a:cs typeface="Aptos" panose="020B0004020202020204" pitchFamily="34" charset="0"/>
              </a:rPr>
              <a:t>“It is a once in a generation opportunity …. Together we can build stronger, more empowered communities.”  Cllr Keith Stevens, Chair NALC</a:t>
            </a:r>
          </a:p>
          <a:p>
            <a:endParaRPr lang="en-GB" sz="2400" dirty="0">
              <a:solidFill>
                <a:srgbClr val="000000"/>
              </a:solidFill>
              <a:latin typeface="Gotham Book" pitchFamily="2" charset="0"/>
              <a:ea typeface="Aptos" panose="020B0004020202020204" pitchFamily="34" charset="0"/>
              <a:cs typeface="Aptos" panose="020B0004020202020204" pitchFamily="34" charset="0"/>
            </a:endParaRPr>
          </a:p>
          <a:p>
            <a:r>
              <a:rPr lang="en-GB" sz="2400" dirty="0">
                <a:solidFill>
                  <a:srgbClr val="000000"/>
                </a:solidFill>
                <a:latin typeface="Gotham Book" pitchFamily="2" charset="0"/>
                <a:ea typeface="Aptos" panose="020B0004020202020204" pitchFamily="34" charset="0"/>
                <a:cs typeface="Aptos" panose="020B0004020202020204" pitchFamily="34" charset="0"/>
              </a:rPr>
              <a:t>But……. We need to make the case! Demonstrate good governance, encourage new councillors and tell our story.</a:t>
            </a:r>
            <a:endParaRPr lang="en-GB" sz="2400" dirty="0">
              <a:latin typeface="Gotham Book" pitchFamily="2" charset="0"/>
              <a:ea typeface="Aptos" panose="020B0004020202020204" pitchFamily="34" charset="0"/>
              <a:cs typeface="Aptos" panose="020B0004020202020204" pitchFamily="34" charset="0"/>
            </a:endParaRPr>
          </a:p>
          <a:p>
            <a:endParaRPr lang="en-GB" dirty="0">
              <a:effectLst/>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379419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09B966-77BA-8467-9223-D9C27B547C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1A95117-733C-314A-9923-D84C903313D9}"/>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08F48CA8-6D94-6EFB-6657-5B851F793452}"/>
              </a:ext>
            </a:extLst>
          </p:cNvPr>
          <p:cNvSpPr>
            <a:spLocks noGrp="1"/>
          </p:cNvSpPr>
          <p:nvPr>
            <p:ph type="ctrTitle"/>
          </p:nvPr>
        </p:nvSpPr>
        <p:spPr>
          <a:xfrm>
            <a:off x="501693" y="562247"/>
            <a:ext cx="10158733" cy="954187"/>
          </a:xfrm>
        </p:spPr>
        <p:txBody>
          <a:bodyPr>
            <a:normAutofit/>
          </a:bodyPr>
          <a:lstStyle/>
          <a:p>
            <a:pPr algn="l"/>
            <a:r>
              <a:rPr lang="en-GB" b="1" dirty="0">
                <a:solidFill>
                  <a:srgbClr val="00869B"/>
                </a:solidFill>
                <a:latin typeface="Gotham Bold" pitchFamily="2" charset="0"/>
              </a:rPr>
              <a:t>About the sector</a:t>
            </a:r>
          </a:p>
        </p:txBody>
      </p:sp>
      <p:sp>
        <p:nvSpPr>
          <p:cNvPr id="10" name="TextBox 9">
            <a:extLst>
              <a:ext uri="{FF2B5EF4-FFF2-40B4-BE49-F238E27FC236}">
                <a16:creationId xmlns:a16="http://schemas.microsoft.com/office/drawing/2014/main" id="{40C60580-8557-7618-C810-2EE2695FA222}"/>
              </a:ext>
            </a:extLst>
          </p:cNvPr>
          <p:cNvSpPr txBox="1"/>
          <p:nvPr/>
        </p:nvSpPr>
        <p:spPr>
          <a:xfrm>
            <a:off x="501693" y="1718910"/>
            <a:ext cx="10515600" cy="3708195"/>
          </a:xfrm>
          <a:prstGeom prst="rect">
            <a:avLst/>
          </a:prstGeom>
          <a:noFill/>
        </p:spPr>
        <p:txBody>
          <a:bodyPr wrap="square" lIns="91440" tIns="45720" rIns="91440" bIns="45720" rtlCol="0" anchor="t">
            <a:spAutoFit/>
          </a:bodyPr>
          <a:lstStyle/>
          <a:p>
            <a:pPr marL="342900" lvl="0" indent="-342900">
              <a:lnSpc>
                <a:spcPct val="115000"/>
              </a:lnSpc>
              <a:buFont typeface="Symbol" panose="05050102010706020507" pitchFamily="18" charset="2"/>
              <a:buChar char=""/>
            </a:pPr>
            <a:r>
              <a:rPr lang="en-GB" dirty="0">
                <a:effectLst/>
                <a:latin typeface="Gotham Book" pitchFamily="2" charset="0"/>
                <a:ea typeface="Calibri" panose="020F0502020204030204" pitchFamily="34" charset="0"/>
                <a:cs typeface="Times New Roman" panose="02020603050405020304" pitchFamily="18" charset="0"/>
              </a:rPr>
              <a:t>10,000 councils, covering 92% of England. Representing 35m people including 16m electors.</a:t>
            </a:r>
          </a:p>
          <a:p>
            <a:pPr marL="342900" lvl="0" indent="-342900">
              <a:lnSpc>
                <a:spcPct val="115000"/>
              </a:lnSpc>
              <a:buFont typeface="Symbol" panose="05050102010706020507" pitchFamily="18" charset="2"/>
              <a:buChar char=""/>
            </a:pPr>
            <a:r>
              <a:rPr lang="en-GB" dirty="0">
                <a:effectLst/>
                <a:latin typeface="Gotham Book" pitchFamily="2" charset="0"/>
                <a:ea typeface="Calibri" panose="020F0502020204030204" pitchFamily="34" charset="0"/>
                <a:cs typeface="Times New Roman" panose="02020603050405020304" pitchFamily="18" charset="0"/>
              </a:rPr>
              <a:t>100,000 councillors spending 14m hours supporting communities.</a:t>
            </a:r>
          </a:p>
          <a:p>
            <a:pPr marL="342900" lvl="0" indent="-342900">
              <a:lnSpc>
                <a:spcPct val="115000"/>
              </a:lnSpc>
              <a:buFont typeface="Symbol" panose="05050102010706020507" pitchFamily="18" charset="2"/>
              <a:buChar char=""/>
            </a:pPr>
            <a:r>
              <a:rPr lang="en-GB" dirty="0">
                <a:latin typeface="Gotham Book" pitchFamily="2" charset="0"/>
                <a:ea typeface="Calibri" panose="020F0502020204030204" pitchFamily="34" charset="0"/>
                <a:cs typeface="Times New Roman" panose="02020603050405020304" pitchFamily="18" charset="0"/>
              </a:rPr>
              <a:t>500</a:t>
            </a:r>
            <a:r>
              <a:rPr lang="en-GB" dirty="0">
                <a:effectLst/>
                <a:latin typeface="Gotham Book" pitchFamily="2" charset="0"/>
                <a:ea typeface="Calibri" panose="020F0502020204030204" pitchFamily="34" charset="0"/>
                <a:cs typeface="Times New Roman" panose="02020603050405020304" pitchFamily="18" charset="0"/>
              </a:rPr>
              <a:t>0 + parish and town council clerks.</a:t>
            </a:r>
          </a:p>
          <a:p>
            <a:pPr marL="342900" lvl="0" indent="-342900">
              <a:lnSpc>
                <a:spcPct val="115000"/>
              </a:lnSpc>
              <a:buFont typeface="Symbol" panose="05050102010706020507" pitchFamily="18" charset="2"/>
              <a:buChar char=""/>
            </a:pPr>
            <a:r>
              <a:rPr lang="en-GB" dirty="0">
                <a:effectLst/>
                <a:latin typeface="Gotham Book" pitchFamily="2" charset="0"/>
                <a:ea typeface="Calibri" panose="020F0502020204030204" pitchFamily="34" charset="0"/>
                <a:cs typeface="Times New Roman" panose="02020603050405020304" pitchFamily="18" charset="0"/>
              </a:rPr>
              <a:t>Raising £</a:t>
            </a:r>
            <a:r>
              <a:rPr lang="en-GB" dirty="0">
                <a:latin typeface="Gotham Book" pitchFamily="2" charset="0"/>
                <a:ea typeface="Calibri" panose="020F0502020204030204" pitchFamily="34" charset="0"/>
                <a:cs typeface="Times New Roman" panose="02020603050405020304" pitchFamily="18" charset="0"/>
              </a:rPr>
              <a:t>859</a:t>
            </a:r>
            <a:r>
              <a:rPr lang="en-GB" dirty="0">
                <a:effectLst/>
                <a:latin typeface="Gotham Book" pitchFamily="2" charset="0"/>
                <a:ea typeface="Calibri" panose="020F0502020204030204" pitchFamily="34" charset="0"/>
                <a:cs typeface="Times New Roman" panose="02020603050405020304" pitchFamily="18" charset="0"/>
              </a:rPr>
              <a:t>m through precepts, a small share of council tax. An average of £</a:t>
            </a:r>
            <a:r>
              <a:rPr lang="en-GB" dirty="0">
                <a:latin typeface="Gotham Book" pitchFamily="2" charset="0"/>
                <a:ea typeface="Calibri" panose="020F0502020204030204" pitchFamily="34" charset="0"/>
                <a:cs typeface="Times New Roman" panose="02020603050405020304" pitchFamily="18" charset="0"/>
              </a:rPr>
              <a:t>92</a:t>
            </a:r>
            <a:r>
              <a:rPr lang="en-GB" dirty="0">
                <a:effectLst/>
                <a:latin typeface="Gotham Book" pitchFamily="2" charset="0"/>
                <a:ea typeface="Calibri" panose="020F0502020204030204" pitchFamily="34" charset="0"/>
                <a:cs typeface="Times New Roman" panose="02020603050405020304" pitchFamily="18" charset="0"/>
              </a:rPr>
              <a:t>.22 per household per year. Significant other income and assets</a:t>
            </a:r>
            <a:r>
              <a:rPr lang="en-GB" dirty="0">
                <a:latin typeface="Gotham Book" pitchFamily="2" charset="0"/>
                <a:ea typeface="Calibri" panose="020F0502020204030204" pitchFamily="34" charset="0"/>
                <a:cs typeface="Times New Roman" panose="02020603050405020304" pitchFamily="18" charset="0"/>
              </a:rPr>
              <a:t>, i</a:t>
            </a:r>
            <a:r>
              <a:rPr lang="en-GB" dirty="0">
                <a:effectLst/>
                <a:latin typeface="Gotham Book" pitchFamily="2" charset="0"/>
                <a:ea typeface="Calibri" panose="020F0502020204030204" pitchFamily="34" charset="0"/>
                <a:cs typeface="Times New Roman" panose="02020603050405020304" pitchFamily="18" charset="0"/>
              </a:rPr>
              <a:t>nvesting around £2bn in local communities.</a:t>
            </a:r>
          </a:p>
          <a:p>
            <a:pPr marL="342900" lvl="0" indent="-342900">
              <a:lnSpc>
                <a:spcPct val="115000"/>
              </a:lnSpc>
              <a:spcAft>
                <a:spcPts val="1000"/>
              </a:spcAft>
              <a:buFont typeface="Symbol" panose="05050102010706020507" pitchFamily="18" charset="2"/>
              <a:buChar char=""/>
            </a:pPr>
            <a:r>
              <a:rPr lang="en-GB" dirty="0">
                <a:effectLst/>
                <a:latin typeface="Gotham Book" pitchFamily="2" charset="0"/>
                <a:ea typeface="Calibri" panose="020F0502020204030204" pitchFamily="34" charset="0"/>
                <a:cs typeface="Times New Roman" panose="02020603050405020304" pitchFamily="18" charset="0"/>
              </a:rPr>
              <a:t>Sixty discretionary powers from allotments to websites. </a:t>
            </a:r>
          </a:p>
          <a:p>
            <a:pPr marL="342900" lvl="0" indent="-342900">
              <a:lnSpc>
                <a:spcPct val="115000"/>
              </a:lnSpc>
              <a:spcAft>
                <a:spcPts val="1000"/>
              </a:spcAft>
              <a:buFont typeface="Symbol" panose="05050102010706020507" pitchFamily="18" charset="2"/>
              <a:buChar char=""/>
            </a:pPr>
            <a:r>
              <a:rPr lang="en-GB" dirty="0">
                <a:effectLst/>
                <a:latin typeface="Gotham Book" pitchFamily="2" charset="0"/>
                <a:ea typeface="Calibri" panose="020F0502020204030204" pitchFamily="34" charset="0"/>
                <a:cs typeface="Times New Roman" panose="02020603050405020304" pitchFamily="18" charset="0"/>
              </a:rPr>
              <a:t>Many councils doing more than ever before because of devolution, cost of living crisis, pressures on principal council finance and recognising role in addressing wider social issues such as climate emergency, health and well being and community safety.</a:t>
            </a:r>
          </a:p>
          <a:p>
            <a:endParaRPr lang="en-GB" dirty="0">
              <a:effectLst/>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3392755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6ABB32-CEA3-4859-154A-3400A5481F2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28942E0-54DD-8F95-0A54-443C33288A0E}"/>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A4CD4DFE-8967-6557-3A21-9D0DEF83BC52}"/>
              </a:ext>
            </a:extLst>
          </p:cNvPr>
          <p:cNvSpPr>
            <a:spLocks noGrp="1"/>
          </p:cNvSpPr>
          <p:nvPr>
            <p:ph type="ctrTitle"/>
          </p:nvPr>
        </p:nvSpPr>
        <p:spPr>
          <a:xfrm>
            <a:off x="501693" y="562247"/>
            <a:ext cx="10158733" cy="954187"/>
          </a:xfrm>
        </p:spPr>
        <p:txBody>
          <a:bodyPr>
            <a:normAutofit/>
          </a:bodyPr>
          <a:lstStyle/>
          <a:p>
            <a:pPr algn="l"/>
            <a:r>
              <a:rPr lang="en-GB" b="1" dirty="0">
                <a:solidFill>
                  <a:srgbClr val="00869B"/>
                </a:solidFill>
                <a:latin typeface="Gotham Bold" pitchFamily="2" charset="0"/>
              </a:rPr>
              <a:t>First tier doing more</a:t>
            </a:r>
          </a:p>
        </p:txBody>
      </p:sp>
      <p:sp>
        <p:nvSpPr>
          <p:cNvPr id="10" name="TextBox 9">
            <a:extLst>
              <a:ext uri="{FF2B5EF4-FFF2-40B4-BE49-F238E27FC236}">
                <a16:creationId xmlns:a16="http://schemas.microsoft.com/office/drawing/2014/main" id="{1D505893-1BA4-6075-EF66-E35013B1FE4A}"/>
              </a:ext>
            </a:extLst>
          </p:cNvPr>
          <p:cNvSpPr txBox="1"/>
          <p:nvPr/>
        </p:nvSpPr>
        <p:spPr>
          <a:xfrm>
            <a:off x="501693" y="1718910"/>
            <a:ext cx="10515600" cy="446276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latin typeface="Gotham Book" pitchFamily="2" charset="0"/>
              </a:rPr>
              <a:t>Over the last three years:</a:t>
            </a:r>
          </a:p>
          <a:p>
            <a:r>
              <a:rPr lang="en-US" dirty="0">
                <a:latin typeface="Gotham Book" pitchFamily="2" charset="0"/>
              </a:rPr>
              <a:t>     - Total precepts have risen from £655m to £859m</a:t>
            </a:r>
          </a:p>
          <a:p>
            <a:r>
              <a:rPr lang="en-US" dirty="0">
                <a:latin typeface="Gotham Book" pitchFamily="2" charset="0"/>
              </a:rPr>
              <a:t>     - Councils raising between £125,000 and £250,000 has increased from 538 to 579</a:t>
            </a:r>
          </a:p>
          <a:p>
            <a:r>
              <a:rPr lang="en-US" dirty="0">
                <a:latin typeface="Gotham Book" pitchFamily="2" charset="0"/>
              </a:rPr>
              <a:t>     - Councils raising over £1m has risen from 83 to 124</a:t>
            </a:r>
          </a:p>
          <a:p>
            <a:endParaRPr lang="en-GB" dirty="0">
              <a:latin typeface="Gotham Book" pitchFamily="2" charset="0"/>
            </a:endParaRPr>
          </a:p>
          <a:p>
            <a:pPr marL="285750" indent="-285750">
              <a:buFont typeface="Arial" panose="020B0604020202020204" pitchFamily="34" charset="0"/>
              <a:buChar char="•"/>
            </a:pPr>
            <a:r>
              <a:rPr lang="en-GB" dirty="0">
                <a:latin typeface="Gotham Book" pitchFamily="2" charset="0"/>
              </a:rPr>
              <a:t>Trends likely to continue as principal authorities focus on statutory services, communities wish to retain key local facilities, responding to community priorities - plus as devolution and creation of large unitary councils gather pace!</a:t>
            </a:r>
          </a:p>
          <a:p>
            <a:endParaRPr lang="en-GB" dirty="0">
              <a:latin typeface="Gotham Book" pitchFamily="2" charset="0"/>
            </a:endParaRPr>
          </a:p>
          <a:p>
            <a:pPr marL="285750" indent="-285750">
              <a:buFont typeface="Arial" panose="020B0604020202020204" pitchFamily="34" charset="0"/>
              <a:buChar char="•"/>
            </a:pPr>
            <a:r>
              <a:rPr lang="en-GB" dirty="0">
                <a:latin typeface="Gotham Book" pitchFamily="2" charset="0"/>
              </a:rPr>
              <a:t>Important councils engage residents in discussions about community need, services and increases.</a:t>
            </a:r>
          </a:p>
          <a:p>
            <a:pPr marL="285750" indent="-285750">
              <a:buFont typeface="Arial" panose="020B0604020202020204" pitchFamily="34" charset="0"/>
              <a:buChar char="•"/>
            </a:pPr>
            <a:endParaRPr lang="en-GB" dirty="0">
              <a:latin typeface="Gotham Book" pitchFamily="2" charset="0"/>
            </a:endParaRPr>
          </a:p>
          <a:p>
            <a:pPr marL="285750" indent="-285750">
              <a:buFont typeface="Arial" panose="020B0604020202020204" pitchFamily="34" charset="0"/>
              <a:buChar char="•"/>
            </a:pPr>
            <a:r>
              <a:rPr lang="en-GB" dirty="0">
                <a:latin typeface="Gotham Book" pitchFamily="2" charset="0"/>
              </a:rPr>
              <a:t>More examples of first tier doing more on the NALC website at </a:t>
            </a:r>
            <a:r>
              <a:rPr lang="en-GB" dirty="0">
                <a:latin typeface="Gotham Book" pitchFamily="2" charset="0"/>
                <a:hlinkClick r:id="rId3"/>
              </a:rPr>
              <a:t>www.nalc.gov.uk</a:t>
            </a:r>
            <a:r>
              <a:rPr lang="en-GB" dirty="0">
                <a:latin typeface="Gotham Book" pitchFamily="2" charset="0"/>
              </a:rPr>
              <a:t> </a:t>
            </a:r>
          </a:p>
          <a:p>
            <a:pPr marL="285750" indent="-285750">
              <a:buFont typeface="Arial" panose="020B0604020202020204" pitchFamily="34" charset="0"/>
              <a:buChar char="•"/>
            </a:pPr>
            <a:endParaRPr lang="en-GB" dirty="0">
              <a:latin typeface="Gotham Book" pitchFamily="2" charset="0"/>
            </a:endParaRPr>
          </a:p>
          <a:p>
            <a:endParaRPr lang="en-GB" dirty="0">
              <a:effectLst/>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2125270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4595F9-AD31-454C-8137-FB94DD7109F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DC6AB21-95B8-C567-1121-464E691CDC68}"/>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66308A42-F5B5-1794-60D1-127A72AF2A95}"/>
              </a:ext>
            </a:extLst>
          </p:cNvPr>
          <p:cNvSpPr>
            <a:spLocks noGrp="1"/>
          </p:cNvSpPr>
          <p:nvPr>
            <p:ph type="ctrTitle"/>
          </p:nvPr>
        </p:nvSpPr>
        <p:spPr>
          <a:xfrm>
            <a:off x="501693" y="562247"/>
            <a:ext cx="10158733" cy="954187"/>
          </a:xfrm>
        </p:spPr>
        <p:txBody>
          <a:bodyPr>
            <a:normAutofit/>
          </a:bodyPr>
          <a:lstStyle/>
          <a:p>
            <a:pPr algn="l"/>
            <a:r>
              <a:rPr lang="en-GB" b="1" dirty="0">
                <a:solidFill>
                  <a:srgbClr val="00869B"/>
                </a:solidFill>
                <a:latin typeface="Gotham Bold" pitchFamily="2" charset="0"/>
              </a:rPr>
              <a:t>About NALC</a:t>
            </a:r>
          </a:p>
        </p:txBody>
      </p:sp>
      <p:sp>
        <p:nvSpPr>
          <p:cNvPr id="10" name="TextBox 9">
            <a:extLst>
              <a:ext uri="{FF2B5EF4-FFF2-40B4-BE49-F238E27FC236}">
                <a16:creationId xmlns:a16="http://schemas.microsoft.com/office/drawing/2014/main" id="{F89FD8D1-18E0-6459-E185-8FEDB6F6C1C7}"/>
              </a:ext>
            </a:extLst>
          </p:cNvPr>
          <p:cNvSpPr txBox="1"/>
          <p:nvPr/>
        </p:nvSpPr>
        <p:spPr>
          <a:xfrm>
            <a:off x="501693" y="1718910"/>
            <a:ext cx="10515600" cy="3381823"/>
          </a:xfrm>
          <a:prstGeom prst="rect">
            <a:avLst/>
          </a:prstGeom>
          <a:noFill/>
        </p:spPr>
        <p:txBody>
          <a:bodyPr wrap="square" lIns="91440" tIns="45720" rIns="91440" bIns="45720" rtlCol="0" anchor="t">
            <a:spAutoFit/>
          </a:bodyPr>
          <a:lstStyle/>
          <a:p>
            <a:pPr marL="342900" lvl="0" indent="-342900">
              <a:lnSpc>
                <a:spcPct val="115000"/>
              </a:lnSpc>
              <a:buFont typeface="Symbol" panose="05050102010706020507" pitchFamily="18" charset="2"/>
              <a:buChar char=""/>
            </a:pPr>
            <a:r>
              <a:rPr lang="en-GB" sz="1800" dirty="0">
                <a:effectLst/>
                <a:latin typeface="Gotham Book" pitchFamily="2" charset="0"/>
                <a:ea typeface="Calibri" panose="020F0502020204030204" pitchFamily="34" charset="0"/>
                <a:cs typeface="Times New Roman" panose="02020603050405020304" pitchFamily="18" charset="0"/>
              </a:rPr>
              <a:t>Represents around 89% of parish and town councils.</a:t>
            </a:r>
          </a:p>
          <a:p>
            <a:pPr marL="342900" lvl="0" indent="-342900">
              <a:lnSpc>
                <a:spcPct val="115000"/>
              </a:lnSpc>
              <a:buFont typeface="Symbol" panose="05050102010706020507" pitchFamily="18" charset="2"/>
              <a:buChar char=""/>
            </a:pPr>
            <a:r>
              <a:rPr lang="en-GB" sz="1800" dirty="0">
                <a:effectLst/>
                <a:latin typeface="Gotham Book" pitchFamily="2" charset="0"/>
                <a:ea typeface="Calibri" panose="020F0502020204030204" pitchFamily="34" charset="0"/>
                <a:cs typeface="Times New Roman" panose="02020603050405020304" pitchFamily="18" charset="0"/>
              </a:rPr>
              <a:t>Works closely with and supports 43 county associations which provide day to day support to councils.</a:t>
            </a:r>
          </a:p>
          <a:p>
            <a:pPr marL="342900" lvl="0" indent="-342900">
              <a:lnSpc>
                <a:spcPct val="115000"/>
              </a:lnSpc>
              <a:buFont typeface="Symbol" panose="05050102010706020507" pitchFamily="18" charset="2"/>
              <a:buChar char=""/>
            </a:pPr>
            <a:r>
              <a:rPr lang="en-GB" sz="1800" dirty="0">
                <a:effectLst/>
                <a:latin typeface="Gotham Book" pitchFamily="2" charset="0"/>
                <a:ea typeface="Calibri" panose="020F0502020204030204" pitchFamily="34" charset="0"/>
                <a:cs typeface="Times New Roman" panose="02020603050405020304" pitchFamily="18" charset="0"/>
              </a:rPr>
              <a:t>Budget of around £1m mostly from councils’ affiliation fees of 8p per elector per year. On average around £110 per council.</a:t>
            </a:r>
          </a:p>
          <a:p>
            <a:pPr marL="342900" lvl="0" indent="-342900">
              <a:lnSpc>
                <a:spcPct val="115000"/>
              </a:lnSpc>
              <a:buFont typeface="Symbol" panose="05050102010706020507" pitchFamily="18" charset="2"/>
              <a:buChar char=""/>
            </a:pPr>
            <a:r>
              <a:rPr lang="en-GB" sz="1800" dirty="0">
                <a:effectLst/>
                <a:latin typeface="Gotham Book" pitchFamily="2" charset="0"/>
                <a:ea typeface="Calibri" panose="020F0502020204030204" pitchFamily="34" charset="0"/>
                <a:cs typeface="Times New Roman" panose="02020603050405020304" pitchFamily="18" charset="0"/>
              </a:rPr>
              <a:t>Employs twenty people mostly based in London and with sector/specific expertise.</a:t>
            </a:r>
          </a:p>
          <a:p>
            <a:pPr marL="342900" lvl="0" indent="-342900">
              <a:lnSpc>
                <a:spcPct val="115000"/>
              </a:lnSpc>
              <a:spcAft>
                <a:spcPts val="1000"/>
              </a:spcAft>
              <a:buFont typeface="Symbol" panose="05050102010706020507" pitchFamily="18" charset="2"/>
              <a:buChar char=""/>
            </a:pPr>
            <a:r>
              <a:rPr lang="en-GB" sz="1800" dirty="0">
                <a:effectLst/>
                <a:latin typeface="Gotham Book" pitchFamily="2" charset="0"/>
                <a:ea typeface="Calibri" panose="020F0502020204030204" pitchFamily="34" charset="0"/>
                <a:cs typeface="Times New Roman" panose="02020603050405020304" pitchFamily="18" charset="0"/>
              </a:rPr>
              <a:t>Run by councillors from county associations through our National </a:t>
            </a:r>
            <a:r>
              <a:rPr lang="en-GB" dirty="0">
                <a:latin typeface="Gotham Book" pitchFamily="2" charset="0"/>
                <a:ea typeface="Calibri" panose="020F0502020204030204" pitchFamily="34" charset="0"/>
                <a:cs typeface="Times New Roman" panose="02020603050405020304" pitchFamily="18" charset="0"/>
              </a:rPr>
              <a:t>A</a:t>
            </a:r>
            <a:r>
              <a:rPr lang="en-GB" sz="1800" dirty="0">
                <a:effectLst/>
                <a:latin typeface="Gotham Book" pitchFamily="2" charset="0"/>
                <a:ea typeface="Calibri" panose="020F0502020204030204" pitchFamily="34" charset="0"/>
                <a:cs typeface="Times New Roman" panose="02020603050405020304" pitchFamily="18" charset="0"/>
              </a:rPr>
              <a:t>ssembly and committees, supported by seven thematic national networks.</a:t>
            </a:r>
            <a:endParaRPr lang="en-GB" dirty="0">
              <a:latin typeface="Gotham Book" pitchFamily="2"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GB" dirty="0">
                <a:latin typeface="Gotham Book" pitchFamily="2" charset="0"/>
                <a:ea typeface="Calibri" panose="020F0502020204030204" pitchFamily="34" charset="0"/>
                <a:cs typeface="Times New Roman" panose="02020603050405020304" pitchFamily="18" charset="0"/>
              </a:rPr>
              <a:t>Also works with range of organisations such as SLCC, LGA and other partners including Clear Councils Insurance and CCLA.</a:t>
            </a:r>
          </a:p>
        </p:txBody>
      </p:sp>
    </p:spTree>
    <p:extLst>
      <p:ext uri="{BB962C8B-B14F-4D97-AF65-F5344CB8AC3E}">
        <p14:creationId xmlns:p14="http://schemas.microsoft.com/office/powerpoint/2010/main" val="4142207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9EF299-5744-9435-D590-D1FF82C5B57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6B62269-350E-D18B-2459-80A89DE80ADD}"/>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A1669064-68B1-9732-7FF1-A51CF9D92436}"/>
              </a:ext>
            </a:extLst>
          </p:cNvPr>
          <p:cNvSpPr>
            <a:spLocks noGrp="1"/>
          </p:cNvSpPr>
          <p:nvPr>
            <p:ph type="ctrTitle"/>
          </p:nvPr>
        </p:nvSpPr>
        <p:spPr>
          <a:xfrm>
            <a:off x="501693" y="562247"/>
            <a:ext cx="10158733" cy="954187"/>
          </a:xfrm>
        </p:spPr>
        <p:txBody>
          <a:bodyPr>
            <a:normAutofit fontScale="90000"/>
          </a:bodyPr>
          <a:lstStyle/>
          <a:p>
            <a:pPr algn="l"/>
            <a:r>
              <a:rPr lang="en-GB" b="1" dirty="0">
                <a:solidFill>
                  <a:srgbClr val="00869B"/>
                </a:solidFill>
                <a:latin typeface="Gotham Bold" pitchFamily="2" charset="0"/>
              </a:rPr>
              <a:t>NALC and the Sussex Associations</a:t>
            </a:r>
          </a:p>
        </p:txBody>
      </p:sp>
      <p:sp>
        <p:nvSpPr>
          <p:cNvPr id="10" name="TextBox 9">
            <a:extLst>
              <a:ext uri="{FF2B5EF4-FFF2-40B4-BE49-F238E27FC236}">
                <a16:creationId xmlns:a16="http://schemas.microsoft.com/office/drawing/2014/main" id="{B3EF0F98-269E-79EF-19BC-FC9D0FB312AF}"/>
              </a:ext>
            </a:extLst>
          </p:cNvPr>
          <p:cNvSpPr txBox="1"/>
          <p:nvPr/>
        </p:nvSpPr>
        <p:spPr>
          <a:xfrm>
            <a:off x="323259" y="2285433"/>
            <a:ext cx="10515600" cy="3354765"/>
          </a:xfrm>
          <a:prstGeom prst="rect">
            <a:avLst/>
          </a:prstGeom>
          <a:noFill/>
        </p:spPr>
        <p:txBody>
          <a:bodyPr wrap="square" lIns="91440" tIns="45720" rIns="91440" bIns="45720" rtlCol="0" anchor="t">
            <a:spAutoFit/>
          </a:bodyPr>
          <a:lstStyle/>
          <a:p>
            <a:r>
              <a:rPr lang="en-US" sz="1800" dirty="0">
                <a:latin typeface="Gotham Book" pitchFamily="2" charset="0"/>
              </a:rPr>
              <a:t>Working together to:</a:t>
            </a:r>
          </a:p>
          <a:p>
            <a:endParaRPr lang="en-US" sz="1800" dirty="0">
              <a:latin typeface="Gotham Book" pitchFamily="2" charset="0"/>
            </a:endParaRPr>
          </a:p>
          <a:p>
            <a:pPr marL="342900" indent="-342900">
              <a:buFont typeface="Arial" panose="020B0604020202020204" pitchFamily="34" charset="0"/>
              <a:buChar char="•"/>
            </a:pPr>
            <a:r>
              <a:rPr lang="en-US" sz="1800" dirty="0">
                <a:latin typeface="Gotham Book" pitchFamily="2" charset="0"/>
              </a:rPr>
              <a:t>Provide services to councils from legal, HR and finance advice to training and more.</a:t>
            </a:r>
          </a:p>
          <a:p>
            <a:pPr marL="342900" indent="-342900">
              <a:buFont typeface="Arial" panose="020B0604020202020204" pitchFamily="34" charset="0"/>
              <a:buChar char="•"/>
            </a:pPr>
            <a:r>
              <a:rPr lang="en-US" sz="1800" dirty="0">
                <a:latin typeface="Gotham Book" pitchFamily="2" charset="0"/>
              </a:rPr>
              <a:t>Day-to-day practical support and general advice and guidance including standing orders, financial regulations, good practice, events and websites.</a:t>
            </a:r>
          </a:p>
          <a:p>
            <a:pPr marL="342900" indent="-342900">
              <a:buFont typeface="Arial" panose="020B0604020202020204" pitchFamily="34" charset="0"/>
              <a:buChar char="•"/>
            </a:pPr>
            <a:r>
              <a:rPr lang="en-US" sz="1800" dirty="0">
                <a:latin typeface="Gotham Book" pitchFamily="2" charset="0"/>
              </a:rPr>
              <a:t>Influencing local, regional and national government and other parts of the public and private sector to recognise role and potential of </a:t>
            </a:r>
            <a:r>
              <a:rPr lang="en-GB" sz="1800" dirty="0">
                <a:latin typeface="Gotham Book" pitchFamily="2" charset="0"/>
              </a:rPr>
              <a:t>sector.</a:t>
            </a:r>
          </a:p>
          <a:p>
            <a:endParaRPr lang="en-GB" dirty="0">
              <a:latin typeface="Gotham Book" pitchFamily="2" charset="0"/>
            </a:endParaRPr>
          </a:p>
          <a:p>
            <a:r>
              <a:rPr lang="en-GB" dirty="0">
                <a:latin typeface="Gotham Book" pitchFamily="2" charset="0"/>
              </a:rPr>
              <a:t>Thank you to councils and the county association for your involvement and support - n</a:t>
            </a:r>
            <a:r>
              <a:rPr lang="en-GB" sz="1800" dirty="0">
                <a:latin typeface="Gotham Book" pitchFamily="2" charset="0"/>
              </a:rPr>
              <a:t>ever been more important to work together to support our communities.</a:t>
            </a:r>
          </a:p>
          <a:p>
            <a:endParaRPr lang="en-GB" dirty="0">
              <a:effectLst/>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1269323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E24BC8-6AB7-462E-EB8E-032C6066B58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779672C-0F38-03A8-3046-17C03938F16B}"/>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FD628FE3-3AFD-7C08-D76A-520BDC44B8A9}"/>
              </a:ext>
            </a:extLst>
          </p:cNvPr>
          <p:cNvSpPr>
            <a:spLocks noGrp="1"/>
          </p:cNvSpPr>
          <p:nvPr>
            <p:ph type="title"/>
          </p:nvPr>
        </p:nvSpPr>
        <p:spPr>
          <a:xfrm>
            <a:off x="838200" y="365126"/>
            <a:ext cx="10515600" cy="1000212"/>
          </a:xfrm>
        </p:spPr>
        <p:txBody>
          <a:bodyPr>
            <a:normAutofit/>
          </a:bodyPr>
          <a:lstStyle/>
          <a:p>
            <a:pPr algn="l"/>
            <a:r>
              <a:rPr lang="en-GB" sz="6000" b="1" dirty="0">
                <a:solidFill>
                  <a:srgbClr val="00869B"/>
                </a:solidFill>
                <a:latin typeface="Gotham Bold" pitchFamily="2" charset="0"/>
              </a:rPr>
              <a:t>Some NALC successes!  </a:t>
            </a:r>
          </a:p>
        </p:txBody>
      </p:sp>
      <p:sp>
        <p:nvSpPr>
          <p:cNvPr id="3" name="Content Placeholder 2">
            <a:extLst>
              <a:ext uri="{FF2B5EF4-FFF2-40B4-BE49-F238E27FC236}">
                <a16:creationId xmlns:a16="http://schemas.microsoft.com/office/drawing/2014/main" id="{FAF40619-1FDB-86CA-3CA8-F929EB4EDFDC}"/>
              </a:ext>
            </a:extLst>
          </p:cNvPr>
          <p:cNvSpPr>
            <a:spLocks noGrp="1"/>
          </p:cNvSpPr>
          <p:nvPr>
            <p:ph sz="half" idx="1"/>
          </p:nvPr>
        </p:nvSpPr>
        <p:spPr/>
        <p:txBody>
          <a:bodyPr/>
          <a:lstStyle/>
          <a:p>
            <a:endParaRPr lang="en-GB" dirty="0"/>
          </a:p>
        </p:txBody>
      </p:sp>
      <p:sp>
        <p:nvSpPr>
          <p:cNvPr id="4" name="Content Placeholder 3">
            <a:extLst>
              <a:ext uri="{FF2B5EF4-FFF2-40B4-BE49-F238E27FC236}">
                <a16:creationId xmlns:a16="http://schemas.microsoft.com/office/drawing/2014/main" id="{095A5AF4-0A8B-614C-3FBE-1DC55F5C9DF5}"/>
              </a:ext>
            </a:extLst>
          </p:cNvPr>
          <p:cNvSpPr>
            <a:spLocks noGrp="1"/>
          </p:cNvSpPr>
          <p:nvPr>
            <p:ph sz="half" idx="2"/>
          </p:nvPr>
        </p:nvSpPr>
        <p:spPr/>
        <p:txBody>
          <a:bodyPr/>
          <a:lstStyle/>
          <a:p>
            <a:endParaRPr lang="en-GB" dirty="0"/>
          </a:p>
        </p:txBody>
      </p:sp>
      <p:graphicFrame>
        <p:nvGraphicFramePr>
          <p:cNvPr id="2" name="Table 1">
            <a:extLst>
              <a:ext uri="{FF2B5EF4-FFF2-40B4-BE49-F238E27FC236}">
                <a16:creationId xmlns:a16="http://schemas.microsoft.com/office/drawing/2014/main" id="{67A0817A-0FF4-FF80-1FFB-6A858B79FAC5}"/>
              </a:ext>
            </a:extLst>
          </p:cNvPr>
          <p:cNvGraphicFramePr>
            <a:graphicFrameLocks noGrp="1"/>
          </p:cNvGraphicFramePr>
          <p:nvPr>
            <p:extLst>
              <p:ext uri="{D42A27DB-BD31-4B8C-83A1-F6EECF244321}">
                <p14:modId xmlns:p14="http://schemas.microsoft.com/office/powerpoint/2010/main" val="2658055718"/>
              </p:ext>
            </p:extLst>
          </p:nvPr>
        </p:nvGraphicFramePr>
        <p:xfrm>
          <a:off x="827314" y="1469571"/>
          <a:ext cx="11016343" cy="7597259"/>
        </p:xfrm>
        <a:graphic>
          <a:graphicData uri="http://schemas.openxmlformats.org/drawingml/2006/table">
            <a:tbl>
              <a:tblPr firstRow="1" firstCol="1" bandRow="1">
                <a:tableStyleId>{2D5ABB26-0587-4C30-8999-92F81FD0307C}</a:tableStyleId>
              </a:tblPr>
              <a:tblGrid>
                <a:gridCol w="5418351">
                  <a:extLst>
                    <a:ext uri="{9D8B030D-6E8A-4147-A177-3AD203B41FA5}">
                      <a16:colId xmlns:a16="http://schemas.microsoft.com/office/drawing/2014/main" val="2015549447"/>
                    </a:ext>
                  </a:extLst>
                </a:gridCol>
                <a:gridCol w="5597992">
                  <a:extLst>
                    <a:ext uri="{9D8B030D-6E8A-4147-A177-3AD203B41FA5}">
                      <a16:colId xmlns:a16="http://schemas.microsoft.com/office/drawing/2014/main" val="3425052382"/>
                    </a:ext>
                  </a:extLst>
                </a:gridCol>
              </a:tblGrid>
              <a:tr h="5697944">
                <a:tc>
                  <a:txBody>
                    <a:bodyPr/>
                    <a:lstStyle/>
                    <a:p>
                      <a:pPr marL="285750" indent="-285750">
                        <a:buFont typeface="Arial" panose="020B0604020202020204" pitchFamily="34" charset="0"/>
                        <a:buChar char="•"/>
                      </a:pPr>
                      <a:r>
                        <a:rPr lang="en-US" sz="2800" dirty="0"/>
                        <a:t>Sector excluded from referendum principles or capping</a:t>
                      </a:r>
                    </a:p>
                    <a:p>
                      <a:pPr marL="285750" indent="-285750">
                        <a:buFont typeface="Arial" panose="020B0604020202020204" pitchFamily="34" charset="0"/>
                        <a:buChar char="•"/>
                      </a:pPr>
                      <a:r>
                        <a:rPr lang="en-US" sz="2800" dirty="0"/>
                        <a:t>Councils allowed to meet remotely</a:t>
                      </a:r>
                    </a:p>
                    <a:p>
                      <a:pPr marL="285750" indent="-285750">
                        <a:buFont typeface="Arial" panose="020B0604020202020204" pitchFamily="34" charset="0"/>
                        <a:buChar char="•"/>
                      </a:pPr>
                      <a:r>
                        <a:rPr lang="en-US" sz="2800" dirty="0"/>
                        <a:t>Proposals to strengthen standards</a:t>
                      </a:r>
                    </a:p>
                    <a:p>
                      <a:pPr marL="285750" indent="-285750">
                        <a:buFont typeface="Arial" panose="020B0604020202020204" pitchFamily="34" charset="0"/>
                        <a:buChar char="•"/>
                      </a:pPr>
                      <a:r>
                        <a:rPr lang="en-US" sz="2800" dirty="0"/>
                        <a:t>Martyn’s Law standard tier threshold increased to 200</a:t>
                      </a:r>
                    </a:p>
                    <a:p>
                      <a:pPr marL="285750" indent="-285750">
                        <a:buFont typeface="Arial" panose="020B0604020202020204" pitchFamily="34" charset="0"/>
                        <a:buChar char="•"/>
                      </a:pPr>
                      <a:r>
                        <a:rPr lang="en-US" sz="2800" dirty="0"/>
                        <a:t>Changes to audit thresholds</a:t>
                      </a:r>
                    </a:p>
                    <a:p>
                      <a:pPr marL="285750" indent="-285750">
                        <a:buFont typeface="Arial" panose="020B0604020202020204" pitchFamily="34" charset="0"/>
                        <a:buChar char="•"/>
                      </a:pPr>
                      <a:r>
                        <a:rPr lang="en-US" sz="2800" dirty="0"/>
                        <a:t>Recognised role in devo and LGR</a:t>
                      </a:r>
                    </a:p>
                    <a:p>
                      <a:endParaRPr lang="en-GB" dirty="0"/>
                    </a:p>
                  </a:txBody>
                  <a:tcPr/>
                </a:tc>
                <a:tc>
                  <a:txBody>
                    <a:bodyPr/>
                    <a:lstStyle/>
                    <a:p>
                      <a:pPr marL="285750" indent="-285750">
                        <a:buFont typeface="Arial" panose="020B0604020202020204" pitchFamily="34" charset="0"/>
                        <a:buChar char="•"/>
                      </a:pPr>
                      <a:r>
                        <a:rPr lang="en-US" sz="2800" dirty="0"/>
                        <a:t>9000 registrations on NALC’s new website</a:t>
                      </a:r>
                    </a:p>
                    <a:p>
                      <a:pPr marL="285750" indent="-285750">
                        <a:buFont typeface="Arial" panose="020B0604020202020204" pitchFamily="34" charset="0"/>
                        <a:buChar char="•"/>
                      </a:pPr>
                      <a:r>
                        <a:rPr lang="en-US" sz="2800" dirty="0"/>
                        <a:t>Revised model standing orders and financial regulations</a:t>
                      </a:r>
                    </a:p>
                    <a:p>
                      <a:pPr marL="285750" indent="-285750">
                        <a:buFont typeface="Arial" panose="020B0604020202020204" pitchFamily="34" charset="0"/>
                        <a:buChar char="•"/>
                      </a:pPr>
                      <a:r>
                        <a:rPr lang="en-US" sz="2800" dirty="0"/>
                        <a:t>New Good Councillor Guides</a:t>
                      </a:r>
                    </a:p>
                    <a:p>
                      <a:pPr marL="285750" indent="-285750">
                        <a:buFont typeface="Arial" panose="020B0604020202020204" pitchFamily="34" charset="0"/>
                        <a:buChar char="•"/>
                      </a:pPr>
                      <a:r>
                        <a:rPr lang="en-US" sz="2800" dirty="0"/>
                        <a:t>Digital edition of Local Councils Explained </a:t>
                      </a:r>
                    </a:p>
                    <a:p>
                      <a:pPr marL="285750" indent="-285750">
                        <a:buFont typeface="Arial" panose="020B0604020202020204" pitchFamily="34" charset="0"/>
                        <a:buChar char="•"/>
                      </a:pPr>
                      <a:r>
                        <a:rPr lang="en-US" sz="2800" dirty="0"/>
                        <a:t>Star councils awards reception and this year’s awards launched</a:t>
                      </a:r>
                    </a:p>
                    <a:p>
                      <a:pPr marL="285750" indent="-285750">
                        <a:buFont typeface="Arial" panose="020B0604020202020204" pitchFamily="34" charset="0"/>
                        <a:buChar char="•"/>
                      </a:pPr>
                      <a:r>
                        <a:rPr lang="en-US" sz="2800" dirty="0"/>
                        <a:t>20% councils have signed civility and respect pledge</a:t>
                      </a:r>
                      <a:endParaRPr lang="en-GB" sz="2800" dirty="0"/>
                    </a:p>
                  </a:txBody>
                  <a:tcPr/>
                </a:tc>
                <a:extLst>
                  <a:ext uri="{0D108BD9-81ED-4DB2-BD59-A6C34878D82A}">
                    <a16:rowId xmlns:a16="http://schemas.microsoft.com/office/drawing/2014/main" val="1686696528"/>
                  </a:ext>
                </a:extLst>
              </a:tr>
              <a:tr h="3798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077739417"/>
                  </a:ext>
                </a:extLst>
              </a:tr>
              <a:tr h="3798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484523770"/>
                  </a:ext>
                </a:extLst>
              </a:tr>
              <a:tr h="3798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120806109"/>
                  </a:ext>
                </a:extLst>
              </a:tr>
              <a:tr h="3798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603356146"/>
                  </a:ext>
                </a:extLst>
              </a:tr>
              <a:tr h="3798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163056526"/>
                  </a:ext>
                </a:extLst>
              </a:tr>
            </a:tbl>
          </a:graphicData>
        </a:graphic>
      </p:graphicFrame>
    </p:spTree>
    <p:extLst>
      <p:ext uri="{BB962C8B-B14F-4D97-AF65-F5344CB8AC3E}">
        <p14:creationId xmlns:p14="http://schemas.microsoft.com/office/powerpoint/2010/main" val="2795613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F231EF-074E-2319-7A83-3B996D8034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94E0A8-CE33-0C24-5103-C7B9DB8C10F8}"/>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A40E5D8D-607F-924C-FAAF-FE1CC8C9F2C8}"/>
              </a:ext>
            </a:extLst>
          </p:cNvPr>
          <p:cNvSpPr>
            <a:spLocks noGrp="1"/>
          </p:cNvSpPr>
          <p:nvPr>
            <p:ph type="ctrTitle"/>
          </p:nvPr>
        </p:nvSpPr>
        <p:spPr>
          <a:xfrm>
            <a:off x="501693" y="562247"/>
            <a:ext cx="10158733" cy="954187"/>
          </a:xfrm>
        </p:spPr>
        <p:txBody>
          <a:bodyPr>
            <a:normAutofit/>
          </a:bodyPr>
          <a:lstStyle/>
          <a:p>
            <a:pPr algn="l"/>
            <a:r>
              <a:rPr lang="en-GB" b="1" dirty="0">
                <a:solidFill>
                  <a:srgbClr val="00869B"/>
                </a:solidFill>
                <a:latin typeface="Gotham Bold" pitchFamily="2" charset="0"/>
              </a:rPr>
              <a:t>Devo white paper and Bill</a:t>
            </a:r>
          </a:p>
        </p:txBody>
      </p:sp>
      <p:sp>
        <p:nvSpPr>
          <p:cNvPr id="10" name="TextBox 9">
            <a:extLst>
              <a:ext uri="{FF2B5EF4-FFF2-40B4-BE49-F238E27FC236}">
                <a16:creationId xmlns:a16="http://schemas.microsoft.com/office/drawing/2014/main" id="{22788AC1-84FA-57FB-E475-EF4EBCA9D2E7}"/>
              </a:ext>
            </a:extLst>
          </p:cNvPr>
          <p:cNvSpPr txBox="1"/>
          <p:nvPr/>
        </p:nvSpPr>
        <p:spPr>
          <a:xfrm>
            <a:off x="501693" y="1718910"/>
            <a:ext cx="10515600" cy="640175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dirty="0">
                <a:effectLst/>
                <a:latin typeface="Gotham Book" pitchFamily="2" charset="0"/>
                <a:ea typeface="Aptos" panose="020B0004020202020204" pitchFamily="34" charset="0"/>
                <a:cs typeface="Times New Roman" panose="02020603050405020304" pitchFamily="18" charset="0"/>
              </a:rPr>
              <a:t>English Devolution White Paper published on 18 December 2024. </a:t>
            </a:r>
            <a:r>
              <a:rPr lang="en-GB" dirty="0">
                <a:latin typeface="Gotham Book" pitchFamily="2" charset="0"/>
              </a:rPr>
              <a:t>Sets out how the Government plans to deliver manifesto pledge to transfer power out of Westminster:</a:t>
            </a:r>
          </a:p>
          <a:p>
            <a:pPr marL="285750" indent="-285750">
              <a:buFont typeface="Arial" panose="020B0604020202020204" pitchFamily="34" charset="0"/>
              <a:buChar char="•"/>
            </a:pPr>
            <a:endParaRPr lang="en-GB" dirty="0">
              <a:latin typeface="Gotham Book" pitchFamily="2" charset="0"/>
            </a:endParaRPr>
          </a:p>
          <a:p>
            <a:pPr marL="285750" indent="-285750">
              <a:buFontTx/>
              <a:buChar char="-"/>
            </a:pPr>
            <a:r>
              <a:rPr lang="en-GB" dirty="0">
                <a:latin typeface="Gotham Book" pitchFamily="2" charset="0"/>
              </a:rPr>
              <a:t>by widening and deepening devolution, providing mayors with powers and funding and hardwiring them into the the way government works.</a:t>
            </a:r>
          </a:p>
          <a:p>
            <a:pPr marL="285750" indent="-285750">
              <a:buFontTx/>
              <a:buChar char="-"/>
            </a:pPr>
            <a:r>
              <a:rPr lang="en-GB" dirty="0">
                <a:latin typeface="Gotham Book" pitchFamily="2" charset="0"/>
              </a:rPr>
              <a:t>by rebuilding and reforming local government as the foundations of devolution.</a:t>
            </a:r>
          </a:p>
          <a:p>
            <a:pPr marL="285750" indent="-285750">
              <a:buFontTx/>
              <a:buChar char="-"/>
            </a:pPr>
            <a:r>
              <a:rPr lang="en-GB" dirty="0">
                <a:latin typeface="Gotham Book" pitchFamily="2" charset="0"/>
              </a:rPr>
              <a:t>by giving communities stronger tools to shape the future of their areas.</a:t>
            </a:r>
          </a:p>
          <a:p>
            <a:pPr marL="285750" indent="-285750">
              <a:buFontTx/>
              <a:buChar char="-"/>
            </a:pPr>
            <a:r>
              <a:rPr lang="en-GB" dirty="0">
                <a:latin typeface="Gotham Book" pitchFamily="2" charset="0"/>
              </a:rPr>
              <a:t>and by improving accountability and building capacity across local government.</a:t>
            </a:r>
          </a:p>
          <a:p>
            <a:pPr marL="285750" indent="-285750">
              <a:buFontTx/>
              <a:buChar char="-"/>
            </a:pPr>
            <a:r>
              <a:rPr lang="en-GB" dirty="0">
                <a:latin typeface="Gotham Book" pitchFamily="2" charset="0"/>
              </a:rPr>
              <a:t>Local Government Re-organisation – move to larger unitary authorities across country</a:t>
            </a:r>
          </a:p>
          <a:p>
            <a:pPr marL="285750" indent="-285750">
              <a:buFontTx/>
              <a:buChar char="-"/>
            </a:pPr>
            <a:endParaRPr lang="en-US" dirty="0"/>
          </a:p>
          <a:p>
            <a:pPr marL="285750" indent="-285750">
              <a:buFont typeface="Arial" panose="020B0604020202020204" pitchFamily="34" charset="0"/>
              <a:buChar char="•"/>
            </a:pPr>
            <a:r>
              <a:rPr lang="en-US" dirty="0"/>
              <a:t>English devolution and community empowerment bill, second reading in House of Commons 2 September, currently in Bill Committee</a:t>
            </a:r>
            <a:endParaRPr lang="en-GB" dirty="0">
              <a:latin typeface="Gotham Book" pitchFamily="2" charset="0"/>
            </a:endParaRPr>
          </a:p>
          <a:p>
            <a:pPr marL="285750" indent="-285750">
              <a:buFontTx/>
              <a:buChar char="-"/>
            </a:pPr>
            <a:endParaRPr lang="en-GB" dirty="0">
              <a:latin typeface="Gotham Book" pitchFamily="2" charset="0"/>
            </a:endParaRPr>
          </a:p>
          <a:p>
            <a:pPr marL="285750" indent="-285750">
              <a:buFontTx/>
              <a:buChar char="-"/>
            </a:pPr>
            <a:r>
              <a:rPr lang="en-US" dirty="0"/>
              <a:t>Strategic authorities across England with powers and funding in devo framework</a:t>
            </a:r>
          </a:p>
          <a:p>
            <a:pPr marL="285750" indent="-285750">
              <a:buFontTx/>
              <a:buChar char="-"/>
            </a:pPr>
            <a:r>
              <a:rPr lang="en-US" dirty="0"/>
              <a:t>New powers for mayors  Inc. transport, skills and public health and safety</a:t>
            </a:r>
          </a:p>
          <a:p>
            <a:pPr marL="285750" indent="-285750">
              <a:buFontTx/>
              <a:buChar char="-"/>
            </a:pPr>
            <a:r>
              <a:rPr lang="en-US" dirty="0"/>
              <a:t>Upper tier councils to have leader and cabinet model</a:t>
            </a:r>
          </a:p>
          <a:p>
            <a:pPr marL="285750" indent="-285750">
              <a:buFontTx/>
              <a:buChar char="-"/>
            </a:pPr>
            <a:r>
              <a:rPr lang="en-US" dirty="0"/>
              <a:t>New local audit office</a:t>
            </a:r>
            <a:endParaRPr lang="en-GB" dirty="0"/>
          </a:p>
          <a:p>
            <a:pPr marL="285750" indent="-285750">
              <a:buFontTx/>
              <a:buChar char="-"/>
            </a:pPr>
            <a:endParaRPr lang="en-GB" dirty="0">
              <a:latin typeface="Gotham Book" pitchFamily="2" charset="0"/>
            </a:endParaRPr>
          </a:p>
          <a:p>
            <a:pPr marL="285750" indent="-285750">
              <a:buFontTx/>
              <a:buChar char="-"/>
            </a:pPr>
            <a:endParaRPr lang="en-GB" dirty="0">
              <a:latin typeface="Gotham Book" pitchFamily="2" charset="0"/>
            </a:endParaRPr>
          </a:p>
          <a:p>
            <a:pPr marL="285750" indent="-285750">
              <a:buFontTx/>
              <a:buChar char="-"/>
            </a:pPr>
            <a:endParaRPr lang="en-GB" dirty="0">
              <a:latin typeface="Gotham Book" pitchFamily="2" charset="0"/>
            </a:endParaRPr>
          </a:p>
          <a:p>
            <a:pPr marL="285750" indent="-285750">
              <a:buFontTx/>
              <a:buChar char="-"/>
            </a:pPr>
            <a:endParaRPr lang="en-GB" dirty="0">
              <a:latin typeface="Gotham Book" pitchFamily="2" charset="0"/>
            </a:endParaRPr>
          </a:p>
          <a:p>
            <a:endParaRPr lang="en-GB" dirty="0">
              <a:effectLst/>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684584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A9583E-5C4D-2030-9D71-355F91197B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4E6D912-1C71-87DD-283C-84869A49EBE0}"/>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1AA2226B-FB1E-FB97-96A3-24846B904385}"/>
              </a:ext>
            </a:extLst>
          </p:cNvPr>
          <p:cNvSpPr>
            <a:spLocks noGrp="1"/>
          </p:cNvSpPr>
          <p:nvPr>
            <p:ph type="ctrTitle"/>
          </p:nvPr>
        </p:nvSpPr>
        <p:spPr>
          <a:xfrm>
            <a:off x="501693" y="388887"/>
            <a:ext cx="10158733" cy="954187"/>
          </a:xfrm>
        </p:spPr>
        <p:txBody>
          <a:bodyPr>
            <a:normAutofit/>
          </a:bodyPr>
          <a:lstStyle/>
          <a:p>
            <a:pPr algn="l"/>
            <a:r>
              <a:rPr lang="en-GB" b="1" dirty="0">
                <a:solidFill>
                  <a:srgbClr val="00869B"/>
                </a:solidFill>
                <a:latin typeface="Gotham Bold" pitchFamily="2" charset="0"/>
              </a:rPr>
              <a:t>NALC reaction and support</a:t>
            </a:r>
          </a:p>
        </p:txBody>
      </p:sp>
      <p:sp>
        <p:nvSpPr>
          <p:cNvPr id="10" name="TextBox 9">
            <a:extLst>
              <a:ext uri="{FF2B5EF4-FFF2-40B4-BE49-F238E27FC236}">
                <a16:creationId xmlns:a16="http://schemas.microsoft.com/office/drawing/2014/main" id="{518CC7EA-E86A-AD34-A86E-60E0E60B3E1A}"/>
              </a:ext>
            </a:extLst>
          </p:cNvPr>
          <p:cNvSpPr txBox="1"/>
          <p:nvPr/>
        </p:nvSpPr>
        <p:spPr>
          <a:xfrm>
            <a:off x="501693" y="1498991"/>
            <a:ext cx="10515600" cy="563231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dirty="0">
                <a:effectLst/>
                <a:latin typeface="Gotham Book" pitchFamily="2" charset="0"/>
                <a:ea typeface="Aptos" panose="020B0004020202020204" pitchFamily="34" charset="0"/>
                <a:cs typeface="Times New Roman" panose="02020603050405020304" pitchFamily="18" charset="0"/>
              </a:rPr>
              <a:t>NALC reaction to white paper</a:t>
            </a:r>
          </a:p>
          <a:p>
            <a:endParaRPr lang="en-GB" dirty="0">
              <a:effectLst/>
              <a:latin typeface="Gotham Book" pitchFamily="2" charset="0"/>
              <a:ea typeface="Aptos" panose="020B0004020202020204" pitchFamily="34" charset="0"/>
              <a:cs typeface="Times New Roman" panose="02020603050405020304" pitchFamily="18" charset="0"/>
            </a:endParaRPr>
          </a:p>
          <a:p>
            <a:pPr lvl="1"/>
            <a:r>
              <a:rPr lang="en-GB" i="1" dirty="0">
                <a:effectLst/>
                <a:latin typeface="Gotham Book" pitchFamily="2" charset="0"/>
              </a:rPr>
              <a:t>“ Effective devolution must recognise the role of England's 10,000 parish and town councils as the community tier of local government. They can be a strong voice for our most local neighbourhoods and help address fears of remote government resulting from any larger unitaries set up. By strengthening their role, the government can ensure that devolution delivers tangible benefits for communities nationwide.”</a:t>
            </a:r>
          </a:p>
          <a:p>
            <a:endParaRPr lang="en-GB" i="1" dirty="0">
              <a:latin typeface="Gotham Book" pitchFamily="2" charset="0"/>
            </a:endParaRPr>
          </a:p>
          <a:p>
            <a:pPr marL="285750" indent="-285750">
              <a:buFont typeface="Arial" panose="020B0604020202020204" pitchFamily="34" charset="0"/>
              <a:buChar char="•"/>
            </a:pPr>
            <a:r>
              <a:rPr lang="en-GB" dirty="0">
                <a:latin typeface="Gotham Book" pitchFamily="2" charset="0"/>
              </a:rPr>
              <a:t>NALC work on Bill</a:t>
            </a:r>
          </a:p>
          <a:p>
            <a:endParaRPr lang="en-GB" dirty="0">
              <a:latin typeface="Gotham Book" pitchFamily="2" charset="0"/>
            </a:endParaRPr>
          </a:p>
          <a:p>
            <a:pPr lvl="1"/>
            <a:r>
              <a:rPr lang="en-US" dirty="0"/>
              <a:t>NALC has briefed Parliamentarians on concerns, set up new Westminster Forum and gave evidence to Bill Committee</a:t>
            </a:r>
          </a:p>
          <a:p>
            <a:pPr lvl="1"/>
            <a:r>
              <a:rPr lang="en-US" dirty="0"/>
              <a:t>Many pertinent issues raised by MPs in debate including on neighbourhood governance and local empowerment, statutory role and funding, concerns about democratic deficit, neighbourhood planning and audit and standards. </a:t>
            </a:r>
          </a:p>
          <a:p>
            <a:pPr lvl="1"/>
            <a:r>
              <a:rPr lang="en-US" dirty="0"/>
              <a:t>NALC supporting and promoting amendments to the Bill ink including extending general power of competence, enable direct funding of parish councils, support for creating new councils and enable remote meetings and a strengthened standards regime</a:t>
            </a:r>
          </a:p>
          <a:p>
            <a:pPr lvl="1"/>
            <a:endParaRPr lang="en-US" dirty="0"/>
          </a:p>
          <a:p>
            <a:endParaRPr lang="en-GB" i="1" dirty="0">
              <a:effectLst/>
              <a:latin typeface="Gotham Book" pitchFamily="2" charset="0"/>
            </a:endParaRPr>
          </a:p>
          <a:p>
            <a:pPr>
              <a:spcAft>
                <a:spcPts val="1800"/>
              </a:spcAft>
            </a:pPr>
            <a:endParaRPr lang="en-GB" i="1" dirty="0">
              <a:latin typeface="Gotham Book" pitchFamily="2" charset="0"/>
            </a:endParaRPr>
          </a:p>
        </p:txBody>
      </p:sp>
    </p:spTree>
    <p:extLst>
      <p:ext uri="{BB962C8B-B14F-4D97-AF65-F5344CB8AC3E}">
        <p14:creationId xmlns:p14="http://schemas.microsoft.com/office/powerpoint/2010/main" val="1623071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AEC1E1-A634-944A-483F-2CE280A1AE6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E09490-473A-1AA4-C7D0-796D202298A5}"/>
              </a:ext>
            </a:extLst>
          </p:cNvPr>
          <p:cNvPicPr>
            <a:picLocks noChangeAspect="1"/>
          </p:cNvPicPr>
          <p:nvPr/>
        </p:nvPicPr>
        <p:blipFill>
          <a:blip r:embed="rId2"/>
          <a:srcRect/>
          <a:stretch/>
        </p:blipFill>
        <p:spPr>
          <a:xfrm>
            <a:off x="9640804" y="5420819"/>
            <a:ext cx="1396714" cy="789561"/>
          </a:xfrm>
          <a:prstGeom prst="rect">
            <a:avLst/>
          </a:prstGeom>
        </p:spPr>
      </p:pic>
      <p:sp>
        <p:nvSpPr>
          <p:cNvPr id="6" name="Title 5">
            <a:extLst>
              <a:ext uri="{FF2B5EF4-FFF2-40B4-BE49-F238E27FC236}">
                <a16:creationId xmlns:a16="http://schemas.microsoft.com/office/drawing/2014/main" id="{84D587A0-D1C8-269B-66B0-67A17A50DF46}"/>
              </a:ext>
            </a:extLst>
          </p:cNvPr>
          <p:cNvSpPr>
            <a:spLocks noGrp="1"/>
          </p:cNvSpPr>
          <p:nvPr>
            <p:ph type="ctrTitle"/>
          </p:nvPr>
        </p:nvSpPr>
        <p:spPr>
          <a:xfrm>
            <a:off x="1009639" y="1536822"/>
            <a:ext cx="8253971" cy="775277"/>
          </a:xfrm>
        </p:spPr>
        <p:txBody>
          <a:bodyPr>
            <a:noAutofit/>
          </a:bodyPr>
          <a:lstStyle/>
          <a:p>
            <a:pPr algn="l"/>
            <a:r>
              <a:rPr lang="en-GB" b="1" dirty="0">
                <a:solidFill>
                  <a:srgbClr val="00869B"/>
                </a:solidFill>
                <a:latin typeface="Gotham Bold" pitchFamily="2" charset="0"/>
              </a:rPr>
              <a:t>Local Government reorganisation, timeline</a:t>
            </a:r>
          </a:p>
        </p:txBody>
      </p:sp>
      <p:sp>
        <p:nvSpPr>
          <p:cNvPr id="10" name="TextBox 9">
            <a:extLst>
              <a:ext uri="{FF2B5EF4-FFF2-40B4-BE49-F238E27FC236}">
                <a16:creationId xmlns:a16="http://schemas.microsoft.com/office/drawing/2014/main" id="{6031D15C-22E9-52AE-0E74-5D2AB5DA8A94}"/>
              </a:ext>
            </a:extLst>
          </p:cNvPr>
          <p:cNvSpPr txBox="1"/>
          <p:nvPr/>
        </p:nvSpPr>
        <p:spPr>
          <a:xfrm>
            <a:off x="1009639" y="3048723"/>
            <a:ext cx="8543925" cy="3285709"/>
          </a:xfrm>
          <a:prstGeom prst="rect">
            <a:avLst/>
          </a:prstGeom>
          <a:noFill/>
        </p:spPr>
        <p:txBody>
          <a:bodyPr wrap="square" lIns="74295" tIns="37148" rIns="74295" bIns="37148" rtlCol="0" anchor="t">
            <a:spAutoFit/>
          </a:bodyPr>
          <a:lstStyle/>
          <a:p>
            <a:pPr marL="278606" indent="-278606">
              <a:buFont typeface="Times New Roman" panose="02020603050405020304" pitchFamily="18" charset="0"/>
              <a:buChar char="•"/>
            </a:pPr>
            <a:r>
              <a:rPr lang="en-GB" sz="2400" dirty="0">
                <a:latin typeface="Aptos" panose="020B0004020202020204" pitchFamily="34" charset="0"/>
                <a:ea typeface="Aptos" panose="020B0004020202020204" pitchFamily="34" charset="0"/>
                <a:cs typeface="Times New Roman" panose="02020603050405020304" pitchFamily="18" charset="0"/>
              </a:rPr>
              <a:t>October – Surrey LGR final plans, Government proposes 2 unitaries</a:t>
            </a:r>
          </a:p>
          <a:p>
            <a:pPr marL="278606" indent="-278606">
              <a:buFont typeface="Times New Roman" panose="02020603050405020304" pitchFamily="18" charset="0"/>
              <a:buChar char="•"/>
            </a:pPr>
            <a:r>
              <a:rPr lang="en-GB" sz="2400" dirty="0">
                <a:latin typeface="Aptos" panose="020B0004020202020204" pitchFamily="34" charset="0"/>
                <a:ea typeface="Aptos" panose="020B0004020202020204" pitchFamily="34" charset="0"/>
                <a:cs typeface="Times New Roman" panose="02020603050405020304" pitchFamily="18" charset="0"/>
              </a:rPr>
              <a:t>November 2025 – everywhere else final LGR plans</a:t>
            </a:r>
          </a:p>
          <a:p>
            <a:pPr marL="278606" indent="-278606">
              <a:buFont typeface="Times New Roman" panose="02020603050405020304" pitchFamily="18" charset="0"/>
              <a:buChar char="•"/>
            </a:pPr>
            <a:r>
              <a:rPr lang="en-GB" sz="2400" dirty="0">
                <a:latin typeface="Aptos" panose="020B0004020202020204" pitchFamily="34" charset="0"/>
                <a:ea typeface="Aptos" panose="020B0004020202020204" pitchFamily="34" charset="0"/>
                <a:cs typeface="Times New Roman" panose="02020603050405020304" pitchFamily="18" charset="0"/>
              </a:rPr>
              <a:t>2026 – English Devolution Bill receives Royal Assent</a:t>
            </a:r>
          </a:p>
          <a:p>
            <a:pPr marL="278606" indent="-278606">
              <a:buFont typeface="Times New Roman" panose="02020603050405020304" pitchFamily="18" charset="0"/>
              <a:buChar char="•"/>
            </a:pPr>
            <a:r>
              <a:rPr lang="en-GB" sz="2400" dirty="0">
                <a:latin typeface="Aptos" panose="020B0004020202020204" pitchFamily="34" charset="0"/>
                <a:ea typeface="Aptos" panose="020B0004020202020204" pitchFamily="34" charset="0"/>
                <a:cs typeface="Times New Roman" panose="02020603050405020304" pitchFamily="18" charset="0"/>
              </a:rPr>
              <a:t>May 2026 – Devo PP mayoral elections</a:t>
            </a:r>
          </a:p>
          <a:p>
            <a:pPr marL="278606" indent="-278606">
              <a:buFont typeface="Times New Roman" panose="02020603050405020304" pitchFamily="18" charset="0"/>
              <a:buChar char="•"/>
            </a:pPr>
            <a:r>
              <a:rPr lang="en-GB" sz="2400" dirty="0">
                <a:latin typeface="Aptos" panose="020B0004020202020204" pitchFamily="34" charset="0"/>
                <a:ea typeface="Aptos" panose="020B0004020202020204" pitchFamily="34" charset="0"/>
                <a:cs typeface="Times New Roman" panose="02020603050405020304" pitchFamily="18" charset="0"/>
              </a:rPr>
              <a:t>Apr/May 2027 – new unitary authorities/elections</a:t>
            </a:r>
          </a:p>
          <a:p>
            <a:pPr marL="278606" indent="-278606">
              <a:buFont typeface="Times New Roman" panose="02020603050405020304" pitchFamily="18" charset="0"/>
              <a:buChar char="•"/>
            </a:pPr>
            <a:r>
              <a:rPr lang="en-GB" sz="2400" dirty="0">
                <a:latin typeface="Aptos" panose="020B0004020202020204" pitchFamily="34" charset="0"/>
                <a:ea typeface="Aptos" panose="020B0004020202020204" pitchFamily="34" charset="0"/>
                <a:cs typeface="Times New Roman" panose="02020603050405020304" pitchFamily="18" charset="0"/>
              </a:rPr>
              <a:t>Apr/May 2028 – new unitary authorities/elections</a:t>
            </a:r>
          </a:p>
          <a:p>
            <a:pPr marL="232172" indent="-232172">
              <a:buFont typeface="Arial" panose="020B0604020202020204" pitchFamily="34" charset="0"/>
              <a:buChar char="•"/>
            </a:pPr>
            <a:endParaRPr lang="en-GB" sz="1463" dirty="0">
              <a:solidFill>
                <a:srgbClr val="000000"/>
              </a:solidFill>
              <a:latin typeface="DIN Next™ W01"/>
              <a:ea typeface="Aptos" panose="020B0004020202020204" pitchFamily="34" charset="0"/>
              <a:cs typeface="Times New Roman" panose="02020603050405020304" pitchFamily="18" charset="0"/>
            </a:endParaRPr>
          </a:p>
          <a:p>
            <a:pPr marL="232172" indent="-232172">
              <a:buFont typeface="Arial" panose="020B0604020202020204" pitchFamily="34" charset="0"/>
              <a:buChar char="•"/>
            </a:pPr>
            <a:endParaRPr lang="en-GB" sz="1463" dirty="0">
              <a:latin typeface="Gotham Book" pitchFamily="2" charset="0"/>
              <a:ea typeface="Aptos" panose="020B0004020202020204" pitchFamily="34" charset="0"/>
              <a:cs typeface="Times New Roman" panose="02020603050405020304" pitchFamily="18" charset="0"/>
            </a:endParaRPr>
          </a:p>
          <a:p>
            <a:pPr marL="603647" lvl="1" indent="-232172">
              <a:buFont typeface="Courier New"/>
              <a:buChar char="o"/>
            </a:pPr>
            <a:endParaRPr lang="en-GB" sz="1138" b="1" dirty="0">
              <a:latin typeface="Gotham Bold" pitchFamily="2" charset="0"/>
            </a:endParaRPr>
          </a:p>
        </p:txBody>
      </p:sp>
    </p:spTree>
    <p:extLst>
      <p:ext uri="{BB962C8B-B14F-4D97-AF65-F5344CB8AC3E}">
        <p14:creationId xmlns:p14="http://schemas.microsoft.com/office/powerpoint/2010/main" val="330677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BAAD72-F200-C902-EC73-383AC2C200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0FB9F11-D119-A33E-E9B6-E05A165DDC27}"/>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8A4E89A4-AB56-555F-9A3D-AF151B8B6694}"/>
              </a:ext>
            </a:extLst>
          </p:cNvPr>
          <p:cNvSpPr>
            <a:spLocks noGrp="1"/>
          </p:cNvSpPr>
          <p:nvPr>
            <p:ph type="ctrTitle"/>
          </p:nvPr>
        </p:nvSpPr>
        <p:spPr>
          <a:xfrm>
            <a:off x="501693" y="388887"/>
            <a:ext cx="10158733" cy="954187"/>
          </a:xfrm>
        </p:spPr>
        <p:txBody>
          <a:bodyPr>
            <a:normAutofit/>
          </a:bodyPr>
          <a:lstStyle/>
          <a:p>
            <a:pPr algn="l"/>
            <a:r>
              <a:rPr lang="en-GB" b="1" dirty="0">
                <a:solidFill>
                  <a:srgbClr val="00869B"/>
                </a:solidFill>
                <a:latin typeface="Gotham Bold" pitchFamily="2" charset="0"/>
              </a:rPr>
              <a:t>Challenge 1 – LGR</a:t>
            </a:r>
          </a:p>
        </p:txBody>
      </p:sp>
      <p:sp>
        <p:nvSpPr>
          <p:cNvPr id="10" name="TextBox 9">
            <a:extLst>
              <a:ext uri="{FF2B5EF4-FFF2-40B4-BE49-F238E27FC236}">
                <a16:creationId xmlns:a16="http://schemas.microsoft.com/office/drawing/2014/main" id="{3A7618B1-C6A4-9713-8E88-6BB1FBE40A58}"/>
              </a:ext>
            </a:extLst>
          </p:cNvPr>
          <p:cNvSpPr txBox="1"/>
          <p:nvPr/>
        </p:nvSpPr>
        <p:spPr>
          <a:xfrm>
            <a:off x="501693" y="1498991"/>
            <a:ext cx="10515600" cy="517064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800" dirty="0">
                <a:effectLst/>
                <a:latin typeface="Gotham Book" pitchFamily="2" charset="0"/>
                <a:ea typeface="Aptos" panose="020B0004020202020204" pitchFamily="34" charset="0"/>
                <a:cs typeface="Times New Roman" panose="02020603050405020304" pitchFamily="18" charset="0"/>
              </a:rPr>
              <a:t>Little or no consensus  on proposals across the country in terms of size, number of unitaries per county or geography</a:t>
            </a:r>
          </a:p>
          <a:p>
            <a:pPr marL="285750" indent="-285750">
              <a:buFont typeface="Arial" panose="020B0604020202020204" pitchFamily="34" charset="0"/>
              <a:buChar char="•"/>
            </a:pPr>
            <a:r>
              <a:rPr lang="en-GB" sz="2800" dirty="0">
                <a:latin typeface="Gotham Book" pitchFamily="2" charset="0"/>
                <a:ea typeface="Aptos" panose="020B0004020202020204" pitchFamily="34" charset="0"/>
                <a:cs typeface="Times New Roman" panose="02020603050405020304" pitchFamily="18" charset="0"/>
              </a:rPr>
              <a:t>No common approach to parishes or unparished areas – evidence that some former boroughs looking to set up town councils, community governance reviews in some areas</a:t>
            </a:r>
          </a:p>
          <a:p>
            <a:pPr marL="285750" indent="-285750">
              <a:buFont typeface="Arial" panose="020B0604020202020204" pitchFamily="34" charset="0"/>
              <a:buChar char="•"/>
            </a:pPr>
            <a:r>
              <a:rPr lang="en-GB" sz="2800" dirty="0">
                <a:effectLst/>
                <a:latin typeface="Gotham Book" pitchFamily="2" charset="0"/>
                <a:ea typeface="Aptos" panose="020B0004020202020204" pitchFamily="34" charset="0"/>
                <a:cs typeface="Times New Roman" panose="02020603050405020304" pitchFamily="18" charset="0"/>
              </a:rPr>
              <a:t>Government proposed 2 unitaries for Surrey so no evidence of any major change on government policy</a:t>
            </a:r>
          </a:p>
          <a:p>
            <a:pPr marL="285750" indent="-285750">
              <a:buFont typeface="Arial" panose="020B0604020202020204" pitchFamily="34" charset="0"/>
              <a:buChar char="•"/>
            </a:pPr>
            <a:r>
              <a:rPr lang="en-GB" sz="2800" dirty="0">
                <a:latin typeface="Gotham Book" pitchFamily="2" charset="0"/>
                <a:ea typeface="Aptos" panose="020B0004020202020204" pitchFamily="34" charset="0"/>
                <a:cs typeface="Times New Roman" panose="02020603050405020304" pitchFamily="18" charset="0"/>
              </a:rPr>
              <a:t>Lessons from previous unitaries:  more local councils, more services, asset transfer and precept growth</a:t>
            </a:r>
          </a:p>
          <a:p>
            <a:pPr marL="285750" indent="-285750">
              <a:buFont typeface="Arial" panose="020B0604020202020204" pitchFamily="34" charset="0"/>
              <a:buChar char="•"/>
            </a:pPr>
            <a:r>
              <a:rPr lang="en-GB" sz="2800" dirty="0">
                <a:effectLst/>
                <a:latin typeface="Gotham Book" pitchFamily="2" charset="0"/>
                <a:ea typeface="Aptos" panose="020B0004020202020204" pitchFamily="34" charset="0"/>
                <a:cs typeface="Times New Roman" panose="02020603050405020304" pitchFamily="18" charset="0"/>
              </a:rPr>
              <a:t>Cornwall a good example</a:t>
            </a:r>
          </a:p>
          <a:p>
            <a:pPr marL="285750" indent="-285750">
              <a:buFont typeface="Arial" panose="020B0604020202020204" pitchFamily="34" charset="0"/>
              <a:buChar char="•"/>
            </a:pPr>
            <a:endParaRPr lang="en-GB" i="1" dirty="0">
              <a:effectLst/>
              <a:latin typeface="Gotham Book" pitchFamily="2" charset="0"/>
            </a:endParaRPr>
          </a:p>
          <a:p>
            <a:endParaRPr lang="en-GB" dirty="0">
              <a:effectLst/>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1396395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55D9D5-7A6A-F02F-0559-F6D08C43E82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A639E38-CF04-2D20-4CC3-E124DDE789B0}"/>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A792A4C6-568C-43B8-65B9-C06301CE683B}"/>
              </a:ext>
            </a:extLst>
          </p:cNvPr>
          <p:cNvSpPr>
            <a:spLocks noGrp="1"/>
          </p:cNvSpPr>
          <p:nvPr>
            <p:ph type="ctrTitle"/>
          </p:nvPr>
        </p:nvSpPr>
        <p:spPr>
          <a:xfrm>
            <a:off x="501693" y="562247"/>
            <a:ext cx="10515600" cy="954187"/>
          </a:xfrm>
        </p:spPr>
        <p:txBody>
          <a:bodyPr>
            <a:normAutofit/>
          </a:bodyPr>
          <a:lstStyle/>
          <a:p>
            <a:pPr algn="l"/>
            <a:r>
              <a:rPr lang="en-GB" b="1" dirty="0">
                <a:solidFill>
                  <a:srgbClr val="00869B"/>
                </a:solidFill>
                <a:latin typeface="Gotham Bold" pitchFamily="2" charset="0"/>
              </a:rPr>
              <a:t>Unitary case study - Cornwall</a:t>
            </a:r>
          </a:p>
        </p:txBody>
      </p:sp>
      <p:sp>
        <p:nvSpPr>
          <p:cNvPr id="10" name="TextBox 9">
            <a:extLst>
              <a:ext uri="{FF2B5EF4-FFF2-40B4-BE49-F238E27FC236}">
                <a16:creationId xmlns:a16="http://schemas.microsoft.com/office/drawing/2014/main" id="{6C922130-0025-57A7-16B4-0357AA563968}"/>
              </a:ext>
            </a:extLst>
          </p:cNvPr>
          <p:cNvSpPr txBox="1"/>
          <p:nvPr/>
        </p:nvSpPr>
        <p:spPr>
          <a:xfrm>
            <a:off x="501693" y="1718910"/>
            <a:ext cx="10515600" cy="473975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Assets and services devolved included: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CCTV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libraries and theatres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council and community buildings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youth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green spaces, roundabouts, and play areas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public toilets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Some lessons include: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preparation time, recognition of bedding in time and disruption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support from unitary and importance of pro-active discussion/relationship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engagement with county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working together for the wider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will, relationship, evidence, capacity/capability, innovation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itchFamily="2" charset="0"/>
                <a:ea typeface="+mn-ea"/>
                <a:cs typeface="+mn-cs"/>
              </a:rPr>
              <a:t>    - Rome not built in a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otham Book" pitchFamily="2" charset="0"/>
              <a:ea typeface="Aptos" panose="020B0004020202020204" pitchFamily="34"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Courier New"/>
              <a:buChar char="o"/>
              <a:tabLst/>
              <a:defRPr/>
            </a:pPr>
            <a:endParaRPr kumimoji="0" lang="en-GB" sz="1400" b="1" i="0" u="none" strike="noStrike" kern="1200" cap="none" spc="0" normalizeH="0" baseline="0" noProof="0" dirty="0">
              <a:ln>
                <a:noFill/>
              </a:ln>
              <a:solidFill>
                <a:prstClr val="black"/>
              </a:solidFill>
              <a:effectLst/>
              <a:uLnTx/>
              <a:uFillTx/>
              <a:latin typeface="Gotham Bold" pitchFamily="2" charset="0"/>
              <a:ea typeface="+mn-ea"/>
              <a:cs typeface="+mn-cs"/>
            </a:endParaRPr>
          </a:p>
        </p:txBody>
      </p:sp>
    </p:spTree>
    <p:extLst>
      <p:ext uri="{BB962C8B-B14F-4D97-AF65-F5344CB8AC3E}">
        <p14:creationId xmlns:p14="http://schemas.microsoft.com/office/powerpoint/2010/main" val="3046671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A3A6D1-BD44-A050-AF99-04328531EE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66ADA8-9FE3-48D6-6949-86F0E28F7F5A}"/>
              </a:ext>
            </a:extLst>
          </p:cNvPr>
          <p:cNvPicPr>
            <a:picLocks noChangeAspect="1"/>
          </p:cNvPicPr>
          <p:nvPr/>
        </p:nvPicPr>
        <p:blipFill>
          <a:blip r:embed="rId2"/>
          <a:srcRect/>
          <a:stretch/>
        </p:blipFill>
        <p:spPr>
          <a:xfrm>
            <a:off x="9640804" y="5420819"/>
            <a:ext cx="1396714" cy="789561"/>
          </a:xfrm>
          <a:prstGeom prst="rect">
            <a:avLst/>
          </a:prstGeom>
        </p:spPr>
      </p:pic>
      <p:sp>
        <p:nvSpPr>
          <p:cNvPr id="6" name="Title 5">
            <a:extLst>
              <a:ext uri="{FF2B5EF4-FFF2-40B4-BE49-F238E27FC236}">
                <a16:creationId xmlns:a16="http://schemas.microsoft.com/office/drawing/2014/main" id="{8A57E53E-418B-091C-4D94-F6285D1A9BFF}"/>
              </a:ext>
            </a:extLst>
          </p:cNvPr>
          <p:cNvSpPr>
            <a:spLocks noGrp="1"/>
          </p:cNvSpPr>
          <p:nvPr>
            <p:ph type="ctrTitle"/>
          </p:nvPr>
        </p:nvSpPr>
        <p:spPr>
          <a:xfrm>
            <a:off x="698857" y="880093"/>
            <a:ext cx="8253971" cy="775277"/>
          </a:xfrm>
        </p:spPr>
        <p:txBody>
          <a:bodyPr>
            <a:noAutofit/>
          </a:bodyPr>
          <a:lstStyle/>
          <a:p>
            <a:pPr algn="l"/>
            <a:r>
              <a:rPr lang="en-GB" sz="4400" b="1" dirty="0">
                <a:solidFill>
                  <a:srgbClr val="00869B"/>
                </a:solidFill>
                <a:latin typeface="Gotham Bold" pitchFamily="2" charset="0"/>
              </a:rPr>
              <a:t>Challenge 2 - Neighbourhood Arrangements</a:t>
            </a:r>
          </a:p>
        </p:txBody>
      </p:sp>
      <p:sp>
        <p:nvSpPr>
          <p:cNvPr id="10" name="TextBox 9">
            <a:extLst>
              <a:ext uri="{FF2B5EF4-FFF2-40B4-BE49-F238E27FC236}">
                <a16:creationId xmlns:a16="http://schemas.microsoft.com/office/drawing/2014/main" id="{D0726C55-A470-B967-D01C-D445A8EAF15D}"/>
              </a:ext>
            </a:extLst>
          </p:cNvPr>
          <p:cNvSpPr txBox="1"/>
          <p:nvPr/>
        </p:nvSpPr>
        <p:spPr>
          <a:xfrm>
            <a:off x="553879" y="2227443"/>
            <a:ext cx="8543925" cy="4137672"/>
          </a:xfrm>
          <a:prstGeom prst="rect">
            <a:avLst/>
          </a:prstGeom>
          <a:noFill/>
        </p:spPr>
        <p:txBody>
          <a:bodyPr wrap="square" lIns="74295" tIns="37148" rIns="74295" bIns="37148" rtlCol="0" anchor="t">
            <a:spAutoFit/>
          </a:bodyPr>
          <a:lstStyle/>
          <a:p>
            <a:pPr marL="464344" indent="-464344">
              <a:buFont typeface="Arial" panose="020B0604020202020204" pitchFamily="34" charset="0"/>
              <a:buChar char="•"/>
            </a:pPr>
            <a:r>
              <a:rPr lang="en-US" sz="2400" dirty="0"/>
              <a:t>Bill aims for consistent neighbourhood arrangements across country</a:t>
            </a:r>
          </a:p>
          <a:p>
            <a:pPr marL="464344" indent="-464344">
              <a:buFont typeface="Arial" panose="020B0604020202020204" pitchFamily="34" charset="0"/>
              <a:buChar char="•"/>
            </a:pPr>
            <a:r>
              <a:rPr lang="en-US" sz="2400" dirty="0"/>
              <a:t>Former Minister McMahon – new neighbourhood arrangements are “completely compatible with town and councils working in partnership.”</a:t>
            </a:r>
          </a:p>
          <a:p>
            <a:pPr marL="464344" indent="-464344">
              <a:buFont typeface="Arial" panose="020B0604020202020204" pitchFamily="34" charset="0"/>
              <a:buChar char="•"/>
            </a:pPr>
            <a:r>
              <a:rPr lang="en-US" sz="2400" dirty="0"/>
              <a:t>Opportunity to build better relations in from the start – representation, charters, parish liaison teams etc. </a:t>
            </a:r>
          </a:p>
          <a:p>
            <a:pPr marL="464344" indent="-464344">
              <a:buFont typeface="Arial" panose="020B0604020202020204" pitchFamily="34" charset="0"/>
              <a:buChar char="•"/>
            </a:pPr>
            <a:r>
              <a:rPr lang="en-US" sz="2400" dirty="0"/>
              <a:t>Existing unitaries including Cornwall and Wiltshire have area arrangements. Others being piloted in Surrey and Cumbria</a:t>
            </a:r>
          </a:p>
          <a:p>
            <a:pPr marL="464344" indent="-464344">
              <a:buFont typeface="Arial" panose="020B0604020202020204" pitchFamily="34" charset="0"/>
              <a:buChar char="•"/>
            </a:pPr>
            <a:r>
              <a:rPr lang="en-US" sz="2400" dirty="0"/>
              <a:t>From Sussexes experience what would make neighbourhood arrangements more effective?</a:t>
            </a:r>
          </a:p>
        </p:txBody>
      </p:sp>
    </p:spTree>
    <p:extLst>
      <p:ext uri="{BB962C8B-B14F-4D97-AF65-F5344CB8AC3E}">
        <p14:creationId xmlns:p14="http://schemas.microsoft.com/office/powerpoint/2010/main" val="915731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A05E52-65DB-CBAA-08D9-A955C72E84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B390424-C801-920B-C7DD-0E0461D2CB00}"/>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53CB6E3B-CD55-EF09-C1CD-9B66418DD5D8}"/>
              </a:ext>
            </a:extLst>
          </p:cNvPr>
          <p:cNvSpPr>
            <a:spLocks noGrp="1"/>
          </p:cNvSpPr>
          <p:nvPr>
            <p:ph type="ctrTitle"/>
          </p:nvPr>
        </p:nvSpPr>
        <p:spPr>
          <a:xfrm>
            <a:off x="501693" y="562247"/>
            <a:ext cx="10158733" cy="954187"/>
          </a:xfrm>
        </p:spPr>
        <p:txBody>
          <a:bodyPr>
            <a:normAutofit fontScale="90000"/>
          </a:bodyPr>
          <a:lstStyle/>
          <a:p>
            <a:pPr algn="l"/>
            <a:r>
              <a:rPr lang="en-GB" b="1" dirty="0">
                <a:solidFill>
                  <a:srgbClr val="00869B"/>
                </a:solidFill>
                <a:latin typeface="Gotham Bold" pitchFamily="2" charset="0"/>
              </a:rPr>
              <a:t>Challenge 3 - Mayoral Devolution Proposals</a:t>
            </a:r>
          </a:p>
        </p:txBody>
      </p:sp>
      <p:sp>
        <p:nvSpPr>
          <p:cNvPr id="10" name="TextBox 9">
            <a:extLst>
              <a:ext uri="{FF2B5EF4-FFF2-40B4-BE49-F238E27FC236}">
                <a16:creationId xmlns:a16="http://schemas.microsoft.com/office/drawing/2014/main" id="{2A2CF60A-98D9-0A10-FFC2-F5898D198E55}"/>
              </a:ext>
            </a:extLst>
          </p:cNvPr>
          <p:cNvSpPr txBox="1"/>
          <p:nvPr/>
        </p:nvSpPr>
        <p:spPr>
          <a:xfrm>
            <a:off x="501693" y="1718910"/>
            <a:ext cx="10515600" cy="473975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Current government proposals is to establish a similar devolution framework  for the whole of England while recognising that not all areas will proceed at the same pace. </a:t>
            </a:r>
          </a:p>
          <a:p>
            <a:pPr marL="285750" indent="-285750">
              <a:buFont typeface="Arial" panose="020B0604020202020204" pitchFamily="34" charset="0"/>
              <a:buChar char="•"/>
            </a:pPr>
            <a:r>
              <a:rPr lang="en-GB" sz="2400" dirty="0">
                <a:effectLst/>
                <a:latin typeface="Gotham Book" pitchFamily="2" charset="0"/>
                <a:ea typeface="Aptos" panose="020B0004020202020204" pitchFamily="34" charset="0"/>
                <a:cs typeface="Times New Roman" panose="02020603050405020304" pitchFamily="18" charset="0"/>
              </a:rPr>
              <a:t>To accommodate multispeed process there are three tiers. Foundation Strategic Authorities, Strategic Authorities and Established Strategic Authorities.</a:t>
            </a:r>
          </a:p>
          <a:p>
            <a:pPr marL="742950" lvl="1" indent="-285750">
              <a:buFont typeface="Arial" panose="020B0604020202020204" pitchFamily="34" charset="0"/>
              <a:buChar char="•"/>
            </a:pPr>
            <a:r>
              <a:rPr lang="en-GB" sz="2400" dirty="0">
                <a:effectLst/>
                <a:latin typeface="Gotham Book" pitchFamily="2" charset="0"/>
                <a:ea typeface="Aptos" panose="020B0004020202020204" pitchFamily="34" charset="0"/>
                <a:cs typeface="Times New Roman" panose="02020603050405020304" pitchFamily="18" charset="0"/>
              </a:rPr>
              <a:t>Currently only met districts are Established Strategic Authorities.</a:t>
            </a:r>
          </a:p>
          <a:p>
            <a:pPr marL="285750" indent="-285750">
              <a:buFont typeface="Arial" panose="020B0604020202020204" pitchFamily="34" charset="0"/>
              <a:buChar char="•"/>
            </a:pPr>
            <a:r>
              <a:rPr lang="en-GB" sz="2400" dirty="0">
                <a:effectLst/>
                <a:latin typeface="Gotham Book" pitchFamily="2" charset="0"/>
                <a:ea typeface="Aptos" panose="020B0004020202020204" pitchFamily="34" charset="0"/>
                <a:cs typeface="Times New Roman" panose="02020603050405020304" pitchFamily="18" charset="0"/>
              </a:rPr>
              <a:t>Six areas </a:t>
            </a:r>
            <a:r>
              <a:rPr lang="en-GB" sz="2400" dirty="0">
                <a:latin typeface="Gotham Book" pitchFamily="2" charset="0"/>
                <a:ea typeface="Aptos" panose="020B0004020202020204" pitchFamily="34" charset="0"/>
                <a:cs typeface="Times New Roman" panose="02020603050405020304" pitchFamily="18" charset="0"/>
              </a:rPr>
              <a:t>in the process of establishing Mayoral Combined Authority. </a:t>
            </a:r>
          </a:p>
          <a:p>
            <a:pPr marL="742950" lvl="1"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Two, Cumbria plus Cheshire and Warrington already unitaries.</a:t>
            </a:r>
          </a:p>
          <a:p>
            <a:pPr marL="285750" indent="-285750">
              <a:buFont typeface="Arial" panose="020B0604020202020204" pitchFamily="34" charset="0"/>
              <a:buChar char="•"/>
            </a:pPr>
            <a:r>
              <a:rPr lang="en-GB" sz="2400" dirty="0">
                <a:effectLst/>
                <a:latin typeface="Gotham Book" pitchFamily="2" charset="0"/>
                <a:ea typeface="Aptos" panose="020B0004020202020204" pitchFamily="34" charset="0"/>
                <a:cs typeface="Times New Roman" panose="02020603050405020304" pitchFamily="18" charset="0"/>
              </a:rPr>
              <a:t>Mayoral Combined Authorities have new powers devolved from Westminster.</a:t>
            </a:r>
          </a:p>
          <a:p>
            <a:pPr marL="742950" lvl="1" indent="-285750">
              <a:buFont typeface="Arial" panose="020B0604020202020204" pitchFamily="34" charset="0"/>
              <a:buChar char="•"/>
            </a:pPr>
            <a:r>
              <a:rPr lang="en-GB" sz="2400" dirty="0">
                <a:effectLst/>
                <a:latin typeface="Gotham Book" pitchFamily="2" charset="0"/>
                <a:ea typeface="Aptos" panose="020B0004020202020204" pitchFamily="34" charset="0"/>
                <a:cs typeface="Times New Roman" panose="02020603050405020304" pitchFamily="18" charset="0"/>
              </a:rPr>
              <a:t>Include public transport, skills and employment, spatial planning, regeneration, net zero, health and public safety. </a:t>
            </a:r>
          </a:p>
          <a:p>
            <a:pPr marL="742950" lvl="1" indent="-285750">
              <a:buFont typeface="Arial" panose="020B0604020202020204" pitchFamily="34" charset="0"/>
              <a:buChar char="•"/>
            </a:pPr>
            <a:r>
              <a:rPr lang="en-GB" sz="2400" dirty="0">
                <a:effectLst/>
                <a:latin typeface="Gotham Book" pitchFamily="2" charset="0"/>
                <a:ea typeface="Aptos" panose="020B0004020202020204" pitchFamily="34" charset="0"/>
                <a:cs typeface="Times New Roman" panose="02020603050405020304" pitchFamily="18" charset="0"/>
              </a:rPr>
              <a:t>Single funding pot for top tier MSA’s. </a:t>
            </a: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2700549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FA8FF9-3216-67A1-D885-CFCA1D204B4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38BF091-80ED-C54A-60A0-0294C5C7308A}"/>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208A6E38-8074-B92D-6A29-9F3B6E5F81F2}"/>
              </a:ext>
            </a:extLst>
          </p:cNvPr>
          <p:cNvSpPr>
            <a:spLocks noGrp="1"/>
          </p:cNvSpPr>
          <p:nvPr>
            <p:ph type="ctrTitle"/>
          </p:nvPr>
        </p:nvSpPr>
        <p:spPr>
          <a:xfrm>
            <a:off x="501693" y="562247"/>
            <a:ext cx="10158733" cy="954187"/>
          </a:xfrm>
        </p:spPr>
        <p:txBody>
          <a:bodyPr>
            <a:normAutofit/>
          </a:bodyPr>
          <a:lstStyle/>
          <a:p>
            <a:pPr algn="l"/>
            <a:r>
              <a:rPr lang="en-GB" b="1" dirty="0">
                <a:solidFill>
                  <a:srgbClr val="00869B"/>
                </a:solidFill>
                <a:latin typeface="Gotham Bold" pitchFamily="2" charset="0"/>
              </a:rPr>
              <a:t>Mayoral Devolution Experience</a:t>
            </a:r>
          </a:p>
        </p:txBody>
      </p:sp>
      <p:sp>
        <p:nvSpPr>
          <p:cNvPr id="10" name="TextBox 9">
            <a:extLst>
              <a:ext uri="{FF2B5EF4-FFF2-40B4-BE49-F238E27FC236}">
                <a16:creationId xmlns:a16="http://schemas.microsoft.com/office/drawing/2014/main" id="{C1AC899C-5434-06CB-2B96-F9E73537E945}"/>
              </a:ext>
            </a:extLst>
          </p:cNvPr>
          <p:cNvSpPr txBox="1"/>
          <p:nvPr/>
        </p:nvSpPr>
        <p:spPr>
          <a:xfrm>
            <a:off x="501693" y="1718910"/>
            <a:ext cx="10515600" cy="473975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The most established Mayoral Authorities have few parishes. </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W and S Yorkshire were the first devolved areas with a significant parish sector. </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In all established Mayoral Authorities Police and Fire Authorities are contiguous with Mayoral area so PCC absorbed by Mayor.</a:t>
            </a:r>
          </a:p>
          <a:p>
            <a:pPr marL="742950" lvl="1"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Will this happen in Sussex?</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Delivery and distribution of any funding is through the unitary councils.</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Engagement with parish sector has been patchy but there has been progress in area such as public transport and nature recovery.</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Local Government Reorganisation has resulted in the creation of new parish councils many in more urban areas. Town and parish councils cover 92% of the UK area but only 36% of the electorate.  </a:t>
            </a:r>
          </a:p>
          <a:p>
            <a:pPr marL="742950" lvl="1"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What’s planned in Sussex?</a:t>
            </a: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3857572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45AE3E-6463-2AEA-EA10-DBADC109274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226247E-B883-D9F4-07D9-D8C0422A5654}"/>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A3C5EA60-5604-A818-D4DB-ACF1D7395931}"/>
              </a:ext>
            </a:extLst>
          </p:cNvPr>
          <p:cNvSpPr>
            <a:spLocks noGrp="1"/>
          </p:cNvSpPr>
          <p:nvPr>
            <p:ph type="ctrTitle"/>
          </p:nvPr>
        </p:nvSpPr>
        <p:spPr>
          <a:xfrm>
            <a:off x="538724" y="554813"/>
            <a:ext cx="10158733" cy="954187"/>
          </a:xfrm>
        </p:spPr>
        <p:txBody>
          <a:bodyPr>
            <a:normAutofit/>
          </a:bodyPr>
          <a:lstStyle/>
          <a:p>
            <a:pPr algn="l"/>
            <a:r>
              <a:rPr lang="en-GB" b="1" dirty="0">
                <a:solidFill>
                  <a:srgbClr val="00869B"/>
                </a:solidFill>
                <a:latin typeface="Gotham Bold" pitchFamily="2" charset="0"/>
              </a:rPr>
              <a:t>Key Bill amendments by NALC</a:t>
            </a:r>
          </a:p>
        </p:txBody>
      </p:sp>
      <p:sp>
        <p:nvSpPr>
          <p:cNvPr id="10" name="TextBox 9">
            <a:extLst>
              <a:ext uri="{FF2B5EF4-FFF2-40B4-BE49-F238E27FC236}">
                <a16:creationId xmlns:a16="http://schemas.microsoft.com/office/drawing/2014/main" id="{E4116B91-E143-FF2A-B682-20C7986E5856}"/>
              </a:ext>
            </a:extLst>
          </p:cNvPr>
          <p:cNvSpPr txBox="1"/>
          <p:nvPr/>
        </p:nvSpPr>
        <p:spPr>
          <a:xfrm>
            <a:off x="501693" y="1718910"/>
            <a:ext cx="10515600" cy="400109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Mayors have a Power to Convene local partners. The details of who are the specific partners will be defined later.</a:t>
            </a:r>
          </a:p>
          <a:p>
            <a:pPr marL="742950" lvl="1"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NALC wants town and parish councils to be referenced as local partners.</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NALC wants Government to encourage new and existing unitary authorities to parish unparished areas during the process of reorganisation.</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There is a requirement in the Bill for unitary authorities to establish neighbourhood area committees. NALC wants representation of town and parish councils to be required and to be represented as full voting members. </a:t>
            </a:r>
          </a:p>
          <a:p>
            <a:pPr marL="285750" indent="-285750">
              <a:buFont typeface="Arial" panose="020B0604020202020204" pitchFamily="34" charset="0"/>
              <a:buChar char="•"/>
            </a:pPr>
            <a:r>
              <a:rPr lang="en-GB" sz="2400" dirty="0">
                <a:latin typeface="Gotham Book" pitchFamily="2" charset="0"/>
                <a:ea typeface="Aptos" panose="020B0004020202020204" pitchFamily="34" charset="0"/>
                <a:cs typeface="Times New Roman" panose="02020603050405020304" pitchFamily="18" charset="0"/>
              </a:rPr>
              <a:t>Sanctions for poor behaviour and flexibility to hold hybrid meetings</a:t>
            </a:r>
          </a:p>
          <a:p>
            <a:endParaRPr lang="en-GB" sz="2400" dirty="0">
              <a:latin typeface="Gotham Book" pitchFamily="2" charset="0"/>
              <a:ea typeface="Aptos" panose="020B0004020202020204" pitchFamily="34" charset="0"/>
              <a:cs typeface="Times New Roman" panose="02020603050405020304" pitchFamily="18" charset="0"/>
            </a:endParaRPr>
          </a:p>
          <a:p>
            <a:pPr marL="742950" lvl="1" indent="-285750">
              <a:buFont typeface="Courier New"/>
              <a:buChar char="o"/>
            </a:pPr>
            <a:endParaRPr lang="en-GB" sz="1400" b="1" dirty="0">
              <a:latin typeface="Gotham Bold" pitchFamily="2" charset="0"/>
            </a:endParaRPr>
          </a:p>
        </p:txBody>
      </p:sp>
    </p:spTree>
    <p:extLst>
      <p:ext uri="{BB962C8B-B14F-4D97-AF65-F5344CB8AC3E}">
        <p14:creationId xmlns:p14="http://schemas.microsoft.com/office/powerpoint/2010/main" val="3794005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354DC0-0074-744D-A65E-E20F86FA67E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92DCDF8-639D-430E-05C3-5DE6CAA5393C}"/>
              </a:ext>
            </a:extLst>
          </p:cNvPr>
          <p:cNvPicPr>
            <a:picLocks noChangeAspect="1"/>
          </p:cNvPicPr>
          <p:nvPr/>
        </p:nvPicPr>
        <p:blipFill>
          <a:blip r:embed="rId2"/>
          <a:srcRect/>
          <a:stretch/>
        </p:blipFill>
        <p:spPr>
          <a:xfrm>
            <a:off x="10458835" y="5880468"/>
            <a:ext cx="1719033" cy="971767"/>
          </a:xfrm>
          <a:prstGeom prst="rect">
            <a:avLst/>
          </a:prstGeom>
        </p:spPr>
      </p:pic>
      <p:sp>
        <p:nvSpPr>
          <p:cNvPr id="6" name="Title 5">
            <a:extLst>
              <a:ext uri="{FF2B5EF4-FFF2-40B4-BE49-F238E27FC236}">
                <a16:creationId xmlns:a16="http://schemas.microsoft.com/office/drawing/2014/main" id="{7F6D2EFD-0D0A-BA4B-C3FD-22FEB5DD4D81}"/>
              </a:ext>
            </a:extLst>
          </p:cNvPr>
          <p:cNvSpPr>
            <a:spLocks noGrp="1"/>
          </p:cNvSpPr>
          <p:nvPr>
            <p:ph type="ctrTitle"/>
          </p:nvPr>
        </p:nvSpPr>
        <p:spPr>
          <a:xfrm>
            <a:off x="501693" y="562247"/>
            <a:ext cx="10844086" cy="954187"/>
          </a:xfrm>
        </p:spPr>
        <p:txBody>
          <a:bodyPr>
            <a:normAutofit/>
          </a:bodyPr>
          <a:lstStyle/>
          <a:p>
            <a:pPr algn="l"/>
            <a:r>
              <a:rPr lang="en-GB" b="1" dirty="0">
                <a:solidFill>
                  <a:srgbClr val="00869B"/>
                </a:solidFill>
                <a:latin typeface="Gotham Bold" pitchFamily="2" charset="0"/>
              </a:rPr>
              <a:t>NALC and East and West Sussex</a:t>
            </a:r>
          </a:p>
        </p:txBody>
      </p:sp>
      <p:sp>
        <p:nvSpPr>
          <p:cNvPr id="10" name="TextBox 9">
            <a:extLst>
              <a:ext uri="{FF2B5EF4-FFF2-40B4-BE49-F238E27FC236}">
                <a16:creationId xmlns:a16="http://schemas.microsoft.com/office/drawing/2014/main" id="{4E5476A2-FD66-9DD0-D77A-9174D9D3BC5D}"/>
              </a:ext>
            </a:extLst>
          </p:cNvPr>
          <p:cNvSpPr txBox="1"/>
          <p:nvPr/>
        </p:nvSpPr>
        <p:spPr>
          <a:xfrm>
            <a:off x="501693" y="1718910"/>
            <a:ext cx="10515600" cy="3139321"/>
          </a:xfrm>
          <a:prstGeom prst="rect">
            <a:avLst/>
          </a:prstGeom>
          <a:noFill/>
        </p:spPr>
        <p:txBody>
          <a:bodyPr wrap="square" lIns="91440" tIns="45720" rIns="91440" bIns="45720" rtlCol="0" anchor="t">
            <a:spAutoFit/>
          </a:bodyPr>
          <a:lstStyle/>
          <a:p>
            <a:r>
              <a:rPr lang="en-US" sz="1800" dirty="0">
                <a:latin typeface="Gotham Book" pitchFamily="2" charset="0"/>
              </a:rPr>
              <a:t>On devolution and local government reorganisation working together to:</a:t>
            </a:r>
          </a:p>
          <a:p>
            <a:endParaRPr lang="en-US" sz="1800" dirty="0">
              <a:latin typeface="Gotham Book" pitchFamily="2" charset="0"/>
            </a:endParaRPr>
          </a:p>
          <a:p>
            <a:pPr marL="342900" indent="-342900">
              <a:buFont typeface="Arial" panose="020B0604020202020204" pitchFamily="34" charset="0"/>
              <a:buChar char="•"/>
            </a:pPr>
            <a:r>
              <a:rPr lang="en-US" sz="1800" dirty="0">
                <a:latin typeface="Gotham Book" pitchFamily="2" charset="0"/>
              </a:rPr>
              <a:t>Encourage collaboration between councils and county associations to help understand the impact of the creation of unitary authorities and help prepare for future changes.</a:t>
            </a:r>
          </a:p>
          <a:p>
            <a:pPr marL="342900" indent="-342900">
              <a:buFont typeface="Arial" panose="020B0604020202020204" pitchFamily="34" charset="0"/>
              <a:buChar char="•"/>
            </a:pPr>
            <a:r>
              <a:rPr lang="en-US" sz="1800" dirty="0">
                <a:latin typeface="Gotham Book" pitchFamily="2" charset="0"/>
              </a:rPr>
              <a:t>Build on existing relationships across the country </a:t>
            </a:r>
            <a:r>
              <a:rPr lang="en-US" dirty="0">
                <a:latin typeface="Gotham Book" pitchFamily="2" charset="0"/>
              </a:rPr>
              <a:t>and in your county/sub region </a:t>
            </a:r>
            <a:r>
              <a:rPr lang="en-US" sz="1800" dirty="0">
                <a:latin typeface="Gotham Book" pitchFamily="2" charset="0"/>
              </a:rPr>
              <a:t>to foster collaboration, share insights and advocate on behalf of councils.</a:t>
            </a:r>
          </a:p>
          <a:p>
            <a:pPr marL="342900" indent="-342900">
              <a:buFont typeface="Arial" panose="020B0604020202020204" pitchFamily="34" charset="0"/>
              <a:buChar char="•"/>
            </a:pPr>
            <a:r>
              <a:rPr lang="en-US" sz="1800" dirty="0">
                <a:latin typeface="Gotham Book" pitchFamily="2" charset="0"/>
              </a:rPr>
              <a:t>Ensure national government and other bodies such as the Local </a:t>
            </a:r>
            <a:r>
              <a:rPr lang="en-US" dirty="0">
                <a:latin typeface="Gotham Book" pitchFamily="2" charset="0"/>
              </a:rPr>
              <a:t>G</a:t>
            </a:r>
            <a:r>
              <a:rPr lang="en-US" sz="1800" dirty="0">
                <a:latin typeface="Gotham Book" pitchFamily="2" charset="0"/>
              </a:rPr>
              <a:t>overnment </a:t>
            </a:r>
            <a:r>
              <a:rPr lang="en-US" dirty="0">
                <a:latin typeface="Gotham Book" pitchFamily="2" charset="0"/>
              </a:rPr>
              <a:t>A</a:t>
            </a:r>
            <a:r>
              <a:rPr lang="en-US" sz="1800" dirty="0">
                <a:latin typeface="Gotham Book" pitchFamily="2" charset="0"/>
              </a:rPr>
              <a:t>ssociation understand our issues.</a:t>
            </a:r>
          </a:p>
          <a:p>
            <a:pPr marL="342900" indent="-342900">
              <a:buFont typeface="Arial" panose="020B0604020202020204" pitchFamily="34" charset="0"/>
              <a:buChar char="•"/>
            </a:pPr>
            <a:endParaRPr lang="en-US" b="1" dirty="0">
              <a:latin typeface="Gotham Book" pitchFamily="2" charset="0"/>
            </a:endParaRPr>
          </a:p>
          <a:p>
            <a:pPr marL="342900" indent="-342900">
              <a:buFont typeface="Arial" panose="020B0604020202020204" pitchFamily="34" charset="0"/>
              <a:buChar char="•"/>
            </a:pPr>
            <a:endParaRPr lang="en-US" b="1" dirty="0">
              <a:latin typeface="Gotham Book" pitchFamily="2" charset="0"/>
            </a:endParaRPr>
          </a:p>
          <a:p>
            <a:r>
              <a:rPr lang="en-US" dirty="0">
                <a:latin typeface="Gotham Book" pitchFamily="2" charset="0"/>
              </a:rPr>
              <a:t>Unique partnership best placed to do all the above!</a:t>
            </a:r>
          </a:p>
        </p:txBody>
      </p:sp>
    </p:spTree>
    <p:extLst>
      <p:ext uri="{BB962C8B-B14F-4D97-AF65-F5344CB8AC3E}">
        <p14:creationId xmlns:p14="http://schemas.microsoft.com/office/powerpoint/2010/main" val="2481072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DBCBB4-359D-8F7A-E01A-FC6B5935D8BB}"/>
              </a:ext>
            </a:extLst>
          </p:cNvPr>
          <p:cNvSpPr>
            <a:spLocks noGrp="1"/>
          </p:cNvSpPr>
          <p:nvPr>
            <p:ph type="body" sz="quarter" idx="10"/>
          </p:nvPr>
        </p:nvSpPr>
        <p:spPr/>
        <p:txBody>
          <a:bodyPr>
            <a:normAutofit/>
          </a:bodyPr>
          <a:lstStyle/>
          <a:p>
            <a:r>
              <a:rPr lang="en-US" sz="4400" b="1" dirty="0"/>
              <a:t>SOME ASKS AND THANKS!</a:t>
            </a:r>
            <a:endParaRPr lang="en-GB" sz="4400" b="1" dirty="0"/>
          </a:p>
        </p:txBody>
      </p:sp>
      <p:sp>
        <p:nvSpPr>
          <p:cNvPr id="3" name="Text Placeholder 2">
            <a:extLst>
              <a:ext uri="{FF2B5EF4-FFF2-40B4-BE49-F238E27FC236}">
                <a16:creationId xmlns:a16="http://schemas.microsoft.com/office/drawing/2014/main" id="{EFA07021-03D8-F4FF-AB54-034D5FB24D57}"/>
              </a:ext>
            </a:extLst>
          </p:cNvPr>
          <p:cNvSpPr>
            <a:spLocks noGrp="1"/>
          </p:cNvSpPr>
          <p:nvPr>
            <p:ph type="body" sz="quarter" idx="11"/>
          </p:nvPr>
        </p:nvSpPr>
        <p:spPr/>
        <p:txBody>
          <a:bodyPr/>
          <a:lstStyle/>
          <a:p>
            <a:pPr marL="342900" indent="-342900">
              <a:buFont typeface="Arial" panose="020B0604020202020204" pitchFamily="34" charset="0"/>
              <a:buChar char="•"/>
            </a:pPr>
            <a:r>
              <a:rPr lang="en-US" dirty="0"/>
              <a:t>Register for NALC website and download local councils explained (cheaper and more fun than Charles Arnold Baker)</a:t>
            </a:r>
          </a:p>
          <a:p>
            <a:pPr marL="342900" indent="-342900">
              <a:buFont typeface="Arial" panose="020B0604020202020204" pitchFamily="34" charset="0"/>
              <a:buChar char="•"/>
            </a:pPr>
            <a:r>
              <a:rPr lang="en-US" dirty="0"/>
              <a:t>Sign up to the civility and respect pledge</a:t>
            </a:r>
          </a:p>
          <a:p>
            <a:pPr marL="342900" indent="-342900">
              <a:buFont typeface="Arial" panose="020B0604020202020204" pitchFamily="34" charset="0"/>
              <a:buChar char="•"/>
            </a:pPr>
            <a:r>
              <a:rPr lang="en-US" dirty="0"/>
              <a:t>Raise the profile of your work with local residents, MPs, and other local partners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To all the councillors and clerks for the work they do supporting their communities</a:t>
            </a:r>
          </a:p>
          <a:p>
            <a:pPr marL="342900" indent="-342900">
              <a:buFont typeface="Arial" panose="020B0604020202020204" pitchFamily="34" charset="0"/>
              <a:buChar char="•"/>
            </a:pPr>
            <a:r>
              <a:rPr lang="en-US" dirty="0"/>
              <a:t>To county associations, county officers and teams; and their office holders for helping NALC and local councils</a:t>
            </a:r>
          </a:p>
          <a:p>
            <a:pPr marL="342900" indent="-342900">
              <a:buFont typeface="Arial" panose="020B0604020202020204" pitchFamily="34" charset="0"/>
              <a:buChar char="•"/>
            </a:pPr>
            <a:r>
              <a:rPr lang="en-US" dirty="0"/>
              <a:t>To your county associations’ representatives on our national assembly and committees.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9302256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25384770260F4A96D5EEC12AE12273" ma:contentTypeVersion="20" ma:contentTypeDescription="Create a new document." ma:contentTypeScope="" ma:versionID="828403e8277282c0ffce78808241e512">
  <xsd:schema xmlns:xsd="http://www.w3.org/2001/XMLSchema" xmlns:xs="http://www.w3.org/2001/XMLSchema" xmlns:p="http://schemas.microsoft.com/office/2006/metadata/properties" xmlns:ns2="992412f8-ce7d-47f4-b8b4-a5be5b0cf393" xmlns:ns3="929fc066-f7d6-4fd1-be03-60d981000813" targetNamespace="http://schemas.microsoft.com/office/2006/metadata/properties" ma:root="true" ma:fieldsID="c335553d128d1c3a353aa9b5b0afad6b" ns2:_="" ns3:_="">
    <xsd:import namespace="992412f8-ce7d-47f4-b8b4-a5be5b0cf393"/>
    <xsd:import namespace="929fc066-f7d6-4fd1-be03-60d98100081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2412f8-ce7d-47f4-b8b4-a5be5b0cf3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f0b4821-87ca-4d5a-9a4e-217390b01e8b"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description="" ma:indexed="true"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9fc066-f7d6-4fd1-be03-60d98100081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d5bc29c-9844-4f46-959b-6bf9efb82ddd}" ma:internalName="TaxCatchAll" ma:showField="CatchAllData" ma:web="929fc066-f7d6-4fd1-be03-60d9810008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29fc066-f7d6-4fd1-be03-60d981000813" xsi:nil="true"/>
    <lcf76f155ced4ddcb4097134ff3c332f xmlns="992412f8-ce7d-47f4-b8b4-a5be5b0cf393">
      <Terms xmlns="http://schemas.microsoft.com/office/infopath/2007/PartnerControls"/>
    </lcf76f155ced4ddcb4097134ff3c332f>
    <MediaLengthInSeconds xmlns="992412f8-ce7d-47f4-b8b4-a5be5b0cf393" xsi:nil="true"/>
    <SharedWithUsers xmlns="929fc066-f7d6-4fd1-be03-60d981000813">
      <UserInfo>
        <DisplayName/>
        <AccountId xsi:nil="true"/>
        <AccountType/>
      </UserInfo>
    </SharedWithUsers>
  </documentManagement>
</p:properties>
</file>

<file path=customXml/itemProps1.xml><?xml version="1.0" encoding="utf-8"?>
<ds:datastoreItem xmlns:ds="http://schemas.openxmlformats.org/officeDocument/2006/customXml" ds:itemID="{5E7BB9C2-3C90-4498-B59E-DA681478B8AA}">
  <ds:schemaRefs>
    <ds:schemaRef ds:uri="http://schemas.microsoft.com/sharepoint/v3/contenttype/forms"/>
  </ds:schemaRefs>
</ds:datastoreItem>
</file>

<file path=customXml/itemProps2.xml><?xml version="1.0" encoding="utf-8"?>
<ds:datastoreItem xmlns:ds="http://schemas.openxmlformats.org/officeDocument/2006/customXml" ds:itemID="{85DA8040-5EB7-4620-937E-1C57C5D040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2412f8-ce7d-47f4-b8b4-a5be5b0cf393"/>
    <ds:schemaRef ds:uri="929fc066-f7d6-4fd1-be03-60d9810008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D4A9AB-56EA-46FA-977E-94C1A4498E68}">
  <ds:schemaRefs>
    <ds:schemaRef ds:uri="http://schemas.microsoft.com/office/2006/documentManagement/types"/>
    <ds:schemaRef ds:uri="http://schemas.openxmlformats.org/package/2006/metadata/core-properties"/>
    <ds:schemaRef ds:uri="929fc066-f7d6-4fd1-be03-60d981000813"/>
    <ds:schemaRef ds:uri="http://www.w3.org/XML/1998/namespace"/>
    <ds:schemaRef ds:uri="992412f8-ce7d-47f4-b8b4-a5be5b0cf393"/>
    <ds:schemaRef ds:uri="http://schemas.microsoft.com/office/infopath/2007/PartnerControls"/>
    <ds:schemaRef ds:uri="http://schemas.microsoft.com/office/2006/metadata/properties"/>
    <ds:schemaRef ds:uri="http://purl.org/dc/elements/1.1/"/>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169701</TotalTime>
  <Words>1906</Words>
  <Application>Microsoft Office PowerPoint</Application>
  <PresentationFormat>Widescreen</PresentationFormat>
  <Paragraphs>166</Paragraphs>
  <Slides>18</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Aptos</vt:lpstr>
      <vt:lpstr>Arial</vt:lpstr>
      <vt:lpstr>Calibri</vt:lpstr>
      <vt:lpstr>Calibri Light</vt:lpstr>
      <vt:lpstr>Courier New</vt:lpstr>
      <vt:lpstr>DIN Next™ W01</vt:lpstr>
      <vt:lpstr>Gotham Bold</vt:lpstr>
      <vt:lpstr>Gotham Book</vt:lpstr>
      <vt:lpstr>Symbol</vt:lpstr>
      <vt:lpstr>Times New Roman</vt:lpstr>
      <vt:lpstr>Office Theme</vt:lpstr>
      <vt:lpstr>East and West Sussex   Associations of Local Councils </vt:lpstr>
      <vt:lpstr>Opportunity Knocks!</vt:lpstr>
      <vt:lpstr>About the sector</vt:lpstr>
      <vt:lpstr>First tier doing more</vt:lpstr>
      <vt:lpstr>About NALC</vt:lpstr>
      <vt:lpstr>NALC and the Sussex Associations</vt:lpstr>
      <vt:lpstr>Some NALC successes!  </vt:lpstr>
      <vt:lpstr>Devo white paper and Bill</vt:lpstr>
      <vt:lpstr>NALC reaction and support</vt:lpstr>
      <vt:lpstr>Local Government reorganisation, timeline</vt:lpstr>
      <vt:lpstr>Challenge 1 – LGR</vt:lpstr>
      <vt:lpstr>Unitary case study - Cornwall</vt:lpstr>
      <vt:lpstr>Challenge 2 - Neighbourhood Arrangements</vt:lpstr>
      <vt:lpstr>Challenge 3 - Mayoral Devolution Proposals</vt:lpstr>
      <vt:lpstr>Mayoral Devolution Experience</vt:lpstr>
      <vt:lpstr>Key Bill amendments by NALC</vt:lpstr>
      <vt:lpstr>NALC and East and West Sussex</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 Council Awards trophy proposal</dc:title>
  <dc:creator>Rajiv Dudakia</dc:creator>
  <cp:lastModifiedBy>Paula Gander</cp:lastModifiedBy>
  <cp:revision>24</cp:revision>
  <dcterms:created xsi:type="dcterms:W3CDTF">2022-01-21T14:23:39Z</dcterms:created>
  <dcterms:modified xsi:type="dcterms:W3CDTF">2025-11-28T10:01:44Z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0x010100C125384770260F4A96D5EEC12AE12273</vt:lpwstr>
  </property>
  <property fmtid="{D5CDD505-2E9C-101B-9397-08002B2CF9AE}" pid="3" name="ComplianceAssetId">
    <vt:lpwstr/>
  </property>
  <property fmtid="{D5CDD505-2E9C-101B-9397-08002B2CF9AE}" pid="4" name="TriggerFlowInfo">
    <vt:lpwstr/>
  </property>
  <property fmtid="{D5CDD505-2E9C-101B-9397-08002B2CF9AE}" pid="5" name="_ExtendedDescription">
    <vt:lpwstr/>
  </property>
  <property fmtid="{D5CDD505-2E9C-101B-9397-08002B2CF9AE}" pid="6" name="MediaServiceImageTags">
    <vt:lpwstr/>
  </property>
</Properties>
</file>