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6E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9" d="100"/>
          <a:sy n="169" d="100"/>
        </p:scale>
        <p:origin x="1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803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8046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East Sussex Prosperity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means for your business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2606040"/>
            <a:ext cx="8046720" cy="27432"/>
          </a:xfrm>
          <a:prstGeom prst="rect">
            <a:avLst/>
          </a:prstGeom>
          <a:solidFill>
            <a:srgbClr val="E8ECF0"/>
          </a:solidFill>
          <a:ln w="12700">
            <a:solidFill>
              <a:srgbClr val="E8EC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548640" y="283464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Alistair Wickens  </a:t>
            </a: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Impactology Ltd</a:t>
            </a:r>
            <a:r>
              <a:rPr lang="en-US" sz="1600" dirty="0">
                <a:solidFill>
                  <a:srgbClr val="E8E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br>
              <a:rPr lang="en-US" sz="1600" dirty="0">
                <a:solidFill>
                  <a:srgbClr val="E8E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6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Beaumont </a:t>
            </a:r>
            <a:r>
              <a:rPr lang="en-US" sz="1600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Lanoguard</a:t>
            </a: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Ltd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342900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East Sussex  ·  Team East Sussex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48640" y="228600"/>
            <a:ext cx="8046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challenges. Twenty-five years.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05840"/>
            <a:ext cx="265176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548640" y="1005840"/>
            <a:ext cx="2651760" cy="64008"/>
          </a:xfrm>
          <a:prstGeom prst="rect">
            <a:avLst/>
          </a:prstGeom>
          <a:solidFill>
            <a:srgbClr val="B91C1C"/>
          </a:solidFill>
          <a:ln w="12700">
            <a:solidFill>
              <a:srgbClr val="B91C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685800" y="11887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Productivity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160020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73%</a:t>
            </a:r>
            <a:endParaRPr lang="en-US" sz="7200" dirty="0"/>
          </a:p>
        </p:txBody>
      </p:sp>
      <p:sp>
        <p:nvSpPr>
          <p:cNvPr id="8" name="Text 6"/>
          <p:cNvSpPr/>
          <p:nvPr/>
        </p:nvSpPr>
        <p:spPr>
          <a:xfrm>
            <a:off x="685800" y="310896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UK average GVA per job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429000" y="1005840"/>
            <a:ext cx="265176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3429000" y="1005840"/>
            <a:ext cx="2651760" cy="64008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566160" y="11887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Earnings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520440" y="160020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~90%</a:t>
            </a:r>
            <a:endParaRPr lang="en-US" sz="7200" dirty="0"/>
          </a:p>
        </p:txBody>
      </p:sp>
      <p:sp>
        <p:nvSpPr>
          <p:cNvPr id="13" name="Text 11"/>
          <p:cNvSpPr/>
          <p:nvPr/>
        </p:nvSpPr>
        <p:spPr>
          <a:xfrm>
            <a:off x="3566160" y="310896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UK average workplace pay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309360" y="1005840"/>
            <a:ext cx="265176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6309360" y="1005840"/>
            <a:ext cx="2651760" cy="64008"/>
          </a:xfrm>
          <a:prstGeom prst="rect">
            <a:avLst/>
          </a:prstGeom>
          <a:solidFill>
            <a:srgbClr val="B91C1C"/>
          </a:solidFill>
          <a:ln w="12700">
            <a:solidFill>
              <a:srgbClr val="B91C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6446520" y="11887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House prices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00800" y="160020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13×</a:t>
            </a:r>
            <a:endParaRPr lang="en-US" sz="7200" dirty="0"/>
          </a:p>
        </p:txBody>
      </p:sp>
      <p:sp>
        <p:nvSpPr>
          <p:cNvPr id="18" name="Text 16"/>
          <p:cNvSpPr/>
          <p:nvPr/>
        </p:nvSpPr>
        <p:spPr>
          <a:xfrm>
            <a:off x="6446520" y="310896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 local earnings (Wealden)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583680" y="475488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Mike Lawrence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27432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48640" y="228600"/>
            <a:ext cx="8046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strategy for business, people and place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05840"/>
            <a:ext cx="265176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548640" y="1005840"/>
            <a:ext cx="73152" cy="3291840"/>
          </a:xfrm>
          <a:prstGeom prst="rect">
            <a:avLst/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731520" y="1078992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Business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49808" y="1600200"/>
            <a:ext cx="233172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Scale-up support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Employment land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Networks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Innovation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Higher-value investment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429000" y="1005840"/>
            <a:ext cx="265176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3429000" y="1005840"/>
            <a:ext cx="73152" cy="3291840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3611880" y="1078992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People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630168" y="1600200"/>
            <a:ext cx="233172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Retain young people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 pathways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matching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Housing affordability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Ageing workforce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309360" y="1005840"/>
            <a:ext cx="265176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6309360" y="1005840"/>
            <a:ext cx="73152" cy="3291840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6492240" y="1078992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Place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510528" y="1600200"/>
            <a:ext cx="233172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assets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Hastings &amp; Bexhill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opportunity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Connectivity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areas thriving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8640" y="443484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 approved October 2024  ·  We are here about the Investment Plan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583680" y="475488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Mike Lawrence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27432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48640" y="228600"/>
            <a:ext cx="8046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once-in-a-generation moment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05840"/>
            <a:ext cx="265176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548640" y="1005840"/>
            <a:ext cx="2651760" cy="64008"/>
          </a:xfrm>
          <a:prstGeom prst="rect">
            <a:avLst/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685800" y="11155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Devolved investment fund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1508760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£1.14bn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685800" y="2395728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 30 years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429000" y="1005840"/>
            <a:ext cx="265176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3429000" y="1005840"/>
            <a:ext cx="2651760" cy="64008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566160" y="11155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 released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520440" y="1508760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£30.4m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3566160" y="2395728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two years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309360" y="1005840"/>
            <a:ext cx="265176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6309360" y="1005840"/>
            <a:ext cx="2651760" cy="64008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6446520" y="11155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covered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0" y="1508760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1.7m</a:t>
            </a:r>
            <a:endParaRPr lang="en-US" sz="4400" dirty="0"/>
          </a:p>
        </p:txBody>
      </p:sp>
      <p:sp>
        <p:nvSpPr>
          <p:cNvPr id="18" name="Text 16"/>
          <p:cNvSpPr/>
          <p:nvPr/>
        </p:nvSpPr>
        <p:spPr>
          <a:xfrm>
            <a:off x="6446520" y="2395728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Sussex &amp; Brighton combined authority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48640" y="37490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combined authority · board met March 2026 · Investment Plan being written now · interventions subject to external funding being secured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583680" y="475488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Mike Lawrence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27432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48640" y="228600"/>
            <a:ext cx="8046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national investment is going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320040" y="1005840"/>
            <a:ext cx="4206240" cy="804672"/>
          </a:xfrm>
          <a:prstGeom prst="rect">
            <a:avLst/>
          </a:prstGeom>
          <a:solidFill>
            <a:srgbClr val="EAF4F0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429768" y="1170432"/>
            <a:ext cx="384048" cy="384048"/>
          </a:xfrm>
          <a:prstGeom prst="ellipse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429768" y="11704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097280"/>
            <a:ext cx="3474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Manufacturing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1426464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Robotics · 3D printing · Aerospace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617720" y="1005840"/>
            <a:ext cx="4206240" cy="804672"/>
          </a:xfrm>
          <a:prstGeom prst="rect">
            <a:avLst/>
          </a:prstGeom>
          <a:solidFill>
            <a:srgbClr val="EAF4F0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4727448" y="1170432"/>
            <a:ext cx="384048" cy="384048"/>
          </a:xfrm>
          <a:prstGeom prst="ellipse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4727448" y="11704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212080" y="1097280"/>
            <a:ext cx="3474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Energy Industries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212080" y="1426464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Renewables · Hydrogen · Storage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0040" y="1901952"/>
            <a:ext cx="4206240" cy="804672"/>
          </a:xfrm>
          <a:prstGeom prst="rect">
            <a:avLst/>
          </a:prstGeom>
          <a:solidFill>
            <a:srgbClr val="EAF4F0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429768" y="2066544"/>
            <a:ext cx="384048" cy="384048"/>
          </a:xfrm>
          <a:prstGeom prst="ellipse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429768" y="20665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14400" y="1993392"/>
            <a:ext cx="3474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Industries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14400" y="2322576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media · Design · Arts · AR/VR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617720" y="1901952"/>
            <a:ext cx="4206240" cy="804672"/>
          </a:xfrm>
          <a:prstGeom prst="rect">
            <a:avLst/>
          </a:prstGeom>
          <a:solidFill>
            <a:srgbClr val="EAF4F0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4727448" y="2066544"/>
            <a:ext cx="384048" cy="384048"/>
          </a:xfrm>
          <a:prstGeom prst="ellipse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4727448" y="20665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212080" y="1993392"/>
            <a:ext cx="3474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Defence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212080" y="2322576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· Aerospace · Dual-use tech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20040" y="2798064"/>
            <a:ext cx="4206240" cy="804672"/>
          </a:xfrm>
          <a:prstGeom prst="rect">
            <a:avLst/>
          </a:prstGeom>
          <a:solidFill>
            <a:srgbClr val="EAF4F0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429768" y="2962656"/>
            <a:ext cx="384048" cy="384048"/>
          </a:xfrm>
          <a:prstGeom prst="ellipse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429768" y="29626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914400" y="2889504"/>
            <a:ext cx="3474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&amp; Technologies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914400" y="3218688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· Cybersecurity · Software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617720" y="2798064"/>
            <a:ext cx="4206240" cy="804672"/>
          </a:xfrm>
          <a:prstGeom prst="rect">
            <a:avLst/>
          </a:prstGeom>
          <a:solidFill>
            <a:srgbClr val="EAF4F0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Shape 28"/>
          <p:cNvSpPr/>
          <p:nvPr/>
        </p:nvSpPr>
        <p:spPr>
          <a:xfrm>
            <a:off x="4727448" y="2962656"/>
            <a:ext cx="384048" cy="384048"/>
          </a:xfrm>
          <a:prstGeom prst="ellipse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 29"/>
          <p:cNvSpPr/>
          <p:nvPr/>
        </p:nvSpPr>
        <p:spPr>
          <a:xfrm>
            <a:off x="4727448" y="29626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5212080" y="2889504"/>
            <a:ext cx="3474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Services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5212080" y="3218688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Fintech · Payments · Capital markets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320040" y="3694176"/>
            <a:ext cx="4206240" cy="804672"/>
          </a:xfrm>
          <a:prstGeom prst="rect">
            <a:avLst/>
          </a:prstGeom>
          <a:solidFill>
            <a:srgbClr val="EAF4F0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5" name="Shape 33"/>
          <p:cNvSpPr/>
          <p:nvPr/>
        </p:nvSpPr>
        <p:spPr>
          <a:xfrm>
            <a:off x="429768" y="3858768"/>
            <a:ext cx="384048" cy="384048"/>
          </a:xfrm>
          <a:prstGeom prst="ellipse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6" name="Text 34"/>
          <p:cNvSpPr/>
          <p:nvPr/>
        </p:nvSpPr>
        <p:spPr>
          <a:xfrm>
            <a:off x="429768" y="3858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914400" y="3785616"/>
            <a:ext cx="3474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Sciences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914400" y="4114800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Biotech · Pharmaceuticals · Genomics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4617720" y="3694176"/>
            <a:ext cx="4206240" cy="804672"/>
          </a:xfrm>
          <a:prstGeom prst="rect">
            <a:avLst/>
          </a:prstGeom>
          <a:solidFill>
            <a:srgbClr val="EAF4F0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0" name="Shape 38"/>
          <p:cNvSpPr/>
          <p:nvPr/>
        </p:nvSpPr>
        <p:spPr>
          <a:xfrm>
            <a:off x="4727448" y="3858768"/>
            <a:ext cx="384048" cy="384048"/>
          </a:xfrm>
          <a:prstGeom prst="ellipse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1" name="Text 39"/>
          <p:cNvSpPr/>
          <p:nvPr/>
        </p:nvSpPr>
        <p:spPr>
          <a:xfrm>
            <a:off x="4727448" y="3858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5212080" y="3785616"/>
            <a:ext cx="3474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&amp; Business</a:t>
            </a:r>
            <a:endParaRPr lang="en-US" sz="1400" dirty="0"/>
          </a:p>
        </p:txBody>
      </p:sp>
      <p:sp>
        <p:nvSpPr>
          <p:cNvPr id="43" name="Text 41"/>
          <p:cNvSpPr/>
          <p:nvPr/>
        </p:nvSpPr>
        <p:spPr>
          <a:xfrm>
            <a:off x="5212080" y="4114800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 · Accountancy · Management consulting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6583680" y="475488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Mike Lawrence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27432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48640" y="228600"/>
            <a:ext cx="8046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things that directly affect how you operate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005840"/>
            <a:ext cx="269748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502920" y="1005840"/>
            <a:ext cx="64008" cy="1417320"/>
          </a:xfrm>
          <a:prstGeom prst="rect">
            <a:avLst/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667512" y="1143000"/>
            <a:ext cx="244144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67512" y="1536192"/>
            <a:ext cx="244144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Adult Skills Funding under local control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383280" y="1005840"/>
            <a:ext cx="269748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3383280" y="1005840"/>
            <a:ext cx="64008" cy="1417320"/>
          </a:xfrm>
          <a:prstGeom prst="rect">
            <a:avLst/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3547872" y="1143000"/>
            <a:ext cx="244144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Sites &amp; premises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547872" y="1536192"/>
            <a:ext cx="244144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Employment land pipeline — policy shaped now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63640" y="1005840"/>
            <a:ext cx="269748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6263640" y="1005840"/>
            <a:ext cx="64008" cy="1417320"/>
          </a:xfrm>
          <a:prstGeom prst="rect">
            <a:avLst/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6428232" y="1143000"/>
            <a:ext cx="244144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Connectivity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428232" y="1536192"/>
            <a:ext cx="244144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 &amp; digital investment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02920" y="2606040"/>
            <a:ext cx="269748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502920" y="2606040"/>
            <a:ext cx="64008" cy="1417320"/>
          </a:xfrm>
          <a:prstGeom prst="rect">
            <a:avLst/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667512" y="2743200"/>
            <a:ext cx="244144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67512" y="3136392"/>
            <a:ext cx="244144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Stronger local supply chains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383280" y="2606040"/>
            <a:ext cx="269748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3383280" y="2606040"/>
            <a:ext cx="64008" cy="1417320"/>
          </a:xfrm>
          <a:prstGeom prst="rect">
            <a:avLst/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3547872" y="2743200"/>
            <a:ext cx="244144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547872" y="3136392"/>
            <a:ext cx="244144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Scale-up &amp; university links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263640" y="2606040"/>
            <a:ext cx="269748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6263640" y="2606040"/>
            <a:ext cx="64008" cy="1417320"/>
          </a:xfrm>
          <a:prstGeom prst="rect">
            <a:avLst/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6428232" y="2743200"/>
            <a:ext cx="244144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Recruitment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428232" y="3136392"/>
            <a:ext cx="244144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Housing, cost of living, careers — one challenge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583680" y="475488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Alistair Wickens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27432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48640" y="228600"/>
            <a:ext cx="8046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things. That is all we ask.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05840"/>
            <a:ext cx="265176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548640" y="1005840"/>
            <a:ext cx="2651760" cy="64008"/>
          </a:xfrm>
          <a:prstGeom prst="rect">
            <a:avLst/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685800" y="114300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E8E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685800" y="201168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it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2542032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the QR code · ESCC website · executive summary is 4 pages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429000" y="1005840"/>
            <a:ext cx="265176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3429000" y="1005840"/>
            <a:ext cx="2651760" cy="64008"/>
          </a:xfrm>
          <a:prstGeom prst="rect">
            <a:avLst/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566160" y="114300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E8E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5200" dirty="0"/>
          </a:p>
        </p:txBody>
      </p:sp>
      <p:sp>
        <p:nvSpPr>
          <p:cNvPr id="12" name="Text 10"/>
          <p:cNvSpPr/>
          <p:nvPr/>
        </p:nvSpPr>
        <p:spPr>
          <a:xfrm>
            <a:off x="3566160" y="201168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 to it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611880" y="2542032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economic.development@eastsussex.gov.uk · what's missing, what matters most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309360" y="1005840"/>
            <a:ext cx="265176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C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6309360" y="1005840"/>
            <a:ext cx="2651760" cy="64008"/>
          </a:xfrm>
          <a:prstGeom prst="rect">
            <a:avLst/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6446520" y="114300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E8E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5200" dirty="0"/>
          </a:p>
        </p:txBody>
      </p:sp>
      <p:sp>
        <p:nvSpPr>
          <p:cNvPr id="17" name="Text 15"/>
          <p:cNvSpPr/>
          <p:nvPr/>
        </p:nvSpPr>
        <p:spPr>
          <a:xfrm>
            <a:off x="6446520" y="201168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it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492240" y="2542032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to any business leader who should be part of this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48640" y="443484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 to play a more active part? Business East Sussex would welcome a conversation.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583680" y="475488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Alistair Wickens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27432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it. Respond to it. Shape it.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6217920" y="1463040"/>
            <a:ext cx="2560320" cy="2560320"/>
          </a:xfrm>
          <a:prstGeom prst="rect">
            <a:avLst/>
          </a:prstGeom>
          <a:solidFill>
            <a:srgbClr val="E8ECF0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6217920" y="1463040"/>
            <a:ext cx="256032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[QR Code]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217920" y="40690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read the strategy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155448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your feedback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1965960"/>
            <a:ext cx="5303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economic.development@eastsussex.gov.uk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2633472"/>
            <a:ext cx="5303520" cy="18288"/>
          </a:xfrm>
          <a:prstGeom prst="rect">
            <a:avLst/>
          </a:prstGeom>
          <a:solidFill>
            <a:srgbClr val="E8ECF0"/>
          </a:solidFill>
          <a:ln w="12700">
            <a:solidFill>
              <a:srgbClr val="E8EC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548640" y="2788920"/>
            <a:ext cx="5303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input informs the Investment Plan —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F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specific interventions being prioritised now.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48640" y="370332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Alistair Wickens  </a:t>
            </a: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Impactology   ·   </a:t>
            </a:r>
            <a:r>
              <a:rPr lang="en-US" sz="13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Mike Lawrence  </a:t>
            </a: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</a:t>
            </a:r>
            <a:r>
              <a:rPr lang="en-US" sz="1300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WealthMap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48640" y="4160520"/>
            <a:ext cx="5303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East Sussex  ·  Team East Sussex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7432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8</a:t>
            </a:r>
            <a:endParaRPr lang="en-US" sz="900" dirty="0"/>
          </a:p>
        </p:txBody>
      </p:sp>
      <p:pic>
        <p:nvPicPr>
          <p:cNvPr id="15" name="Picture 14" descr="A qr code with text&#10;&#10;Description automatically generated">
            <a:extLst>
              <a:ext uri="{FF2B5EF4-FFF2-40B4-BE49-F238E27FC236}">
                <a16:creationId xmlns:a16="http://schemas.microsoft.com/office/drawing/2014/main" id="{506BA6A4-A2C3-0449-89D3-446F6DC84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19" y="1463039"/>
            <a:ext cx="2560319" cy="25761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474</Words>
  <Application>Microsoft Macintosh PowerPoint</Application>
  <PresentationFormat>On-screen Show (16:9)</PresentationFormat>
  <Paragraphs>125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East Sussex Prosperity</dc:title>
  <dc:subject>PptxGenJS Presentation</dc:subject>
  <dc:creator>Business East Sussex</dc:creator>
  <cp:lastModifiedBy>Alistair Wickens</cp:lastModifiedBy>
  <cp:revision>4</cp:revision>
  <dcterms:created xsi:type="dcterms:W3CDTF">2026-05-20T15:20:28Z</dcterms:created>
  <dcterms:modified xsi:type="dcterms:W3CDTF">2026-10-22T07:15:33Z</dcterms:modified>
</cp:coreProperties>
</file>